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notesMasterIdLst>
    <p:notesMasterId r:id="rId16"/>
  </p:notesMasterIdLst>
  <p:sldIdLst>
    <p:sldId id="274" r:id="rId5"/>
    <p:sldId id="310" r:id="rId6"/>
    <p:sldId id="314" r:id="rId7"/>
    <p:sldId id="309" r:id="rId8"/>
    <p:sldId id="311" r:id="rId9"/>
    <p:sldId id="312" r:id="rId10"/>
    <p:sldId id="320" r:id="rId11"/>
    <p:sldId id="313" r:id="rId12"/>
    <p:sldId id="315" r:id="rId13"/>
    <p:sldId id="321" r:id="rId14"/>
    <p:sldId id="31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A588B3-E28C-4476-9893-0C17EDDCBE26}" v="159" dt="2020-05-21T17:10:52.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69" autoAdjust="0"/>
    <p:restoredTop sz="77914" autoAdjust="0"/>
  </p:normalViewPr>
  <p:slideViewPr>
    <p:cSldViewPr snapToGrid="0">
      <p:cViewPr varScale="1">
        <p:scale>
          <a:sx n="89" d="100"/>
          <a:sy n="89" d="100"/>
        </p:scale>
        <p:origin x="2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8DDDEA-63BC-40A0-8BC0-D6413F38691F}" type="datetimeFigureOut">
              <a:rPr lang="en-US" smtClean="0"/>
              <a:t>5/21/2020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06F76E-E60C-4C54-B47A-C2C406EC8F72}" type="slidenum">
              <a:rPr lang="en-US" smtClean="0"/>
              <a:t>‹#›</a:t>
            </a:fld>
            <a:endParaRPr lang="en-US" dirty="0"/>
          </a:p>
        </p:txBody>
      </p:sp>
    </p:spTree>
    <p:extLst>
      <p:ext uri="{BB962C8B-B14F-4D97-AF65-F5344CB8AC3E}">
        <p14:creationId xmlns:p14="http://schemas.microsoft.com/office/powerpoint/2010/main" val="2987483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 Ian Holloway and I’ve been asked to share with you my experience as a BA, , how I became a BA, to where I am now, as well as what I think about the role of a Business Analyst in the every changing digital world</a:t>
            </a:r>
          </a:p>
          <a:p>
            <a:endParaRPr lang="en-GB" dirty="0"/>
          </a:p>
          <a:p>
            <a:r>
              <a:rPr lang="en-GB" dirty="0"/>
              <a:t>As I go through the slide I shall try and make sure I explain any technical terms or jargon, however if I do use a word, or you see something on the deck that you’d like to know more about, please drop a note in the question box and Jonathan will ask me, and I’ll make sure I either cover at the end, or as we go!</a:t>
            </a:r>
          </a:p>
        </p:txBody>
      </p:sp>
      <p:sp>
        <p:nvSpPr>
          <p:cNvPr id="4" name="Slide Number Placeholder 3"/>
          <p:cNvSpPr>
            <a:spLocks noGrp="1"/>
          </p:cNvSpPr>
          <p:nvPr>
            <p:ph type="sldNum" sz="quarter" idx="5"/>
          </p:nvPr>
        </p:nvSpPr>
        <p:spPr/>
        <p:txBody>
          <a:bodyPr/>
          <a:lstStyle/>
          <a:p>
            <a:fld id="{4306F76E-E60C-4C54-B47A-C2C406EC8F72}" type="slidenum">
              <a:rPr lang="en-US" smtClean="0"/>
              <a:t>1</a:t>
            </a:fld>
            <a:endParaRPr lang="en-US" dirty="0"/>
          </a:p>
        </p:txBody>
      </p:sp>
    </p:spTree>
    <p:extLst>
      <p:ext uri="{BB962C8B-B14F-4D97-AF65-F5344CB8AC3E}">
        <p14:creationId xmlns:p14="http://schemas.microsoft.com/office/powerpoint/2010/main" val="7499539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All of the above skills are what I’d consider core BA skills, so what ever the name of the role is, people who have these skills, or some and desire to learn the others will  have a very bright future</a:t>
            </a:r>
          </a:p>
        </p:txBody>
      </p:sp>
      <p:sp>
        <p:nvSpPr>
          <p:cNvPr id="4" name="Slide Number Placeholder 3"/>
          <p:cNvSpPr>
            <a:spLocks noGrp="1"/>
          </p:cNvSpPr>
          <p:nvPr>
            <p:ph type="sldNum" sz="quarter" idx="5"/>
          </p:nvPr>
        </p:nvSpPr>
        <p:spPr/>
        <p:txBody>
          <a:bodyPr/>
          <a:lstStyle/>
          <a:p>
            <a:fld id="{4306F76E-E60C-4C54-B47A-C2C406EC8F72}" type="slidenum">
              <a:rPr lang="en-US" smtClean="0"/>
              <a:t>10</a:t>
            </a:fld>
            <a:endParaRPr lang="en-US" dirty="0"/>
          </a:p>
        </p:txBody>
      </p:sp>
    </p:spTree>
    <p:extLst>
      <p:ext uri="{BB962C8B-B14F-4D97-AF65-F5344CB8AC3E}">
        <p14:creationId xmlns:p14="http://schemas.microsoft.com/office/powerpoint/2010/main" val="1704928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hard to predict the future, but I’</a:t>
            </a:r>
          </a:p>
        </p:txBody>
      </p:sp>
      <p:sp>
        <p:nvSpPr>
          <p:cNvPr id="4" name="Slide Number Placeholder 3"/>
          <p:cNvSpPr>
            <a:spLocks noGrp="1"/>
          </p:cNvSpPr>
          <p:nvPr>
            <p:ph type="sldNum" sz="quarter" idx="5"/>
          </p:nvPr>
        </p:nvSpPr>
        <p:spPr/>
        <p:txBody>
          <a:bodyPr/>
          <a:lstStyle/>
          <a:p>
            <a:fld id="{4306F76E-E60C-4C54-B47A-C2C406EC8F72}" type="slidenum">
              <a:rPr lang="en-US" smtClean="0"/>
              <a:t>11</a:t>
            </a:fld>
            <a:endParaRPr lang="en-US" dirty="0"/>
          </a:p>
        </p:txBody>
      </p:sp>
    </p:spTree>
    <p:extLst>
      <p:ext uri="{BB962C8B-B14F-4D97-AF65-F5344CB8AC3E}">
        <p14:creationId xmlns:p14="http://schemas.microsoft.com/office/powerpoint/2010/main" val="7116468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4 min- ask the audience</a:t>
            </a:r>
          </a:p>
          <a:p>
            <a:endParaRPr lang="en-GB" dirty="0"/>
          </a:p>
          <a:p>
            <a:r>
              <a:rPr lang="en-GB" dirty="0"/>
              <a:t>So lets start with discussing what we think Digital is, please use the chat box</a:t>
            </a:r>
          </a:p>
          <a:p>
            <a:endParaRPr lang="en-GB" dirty="0"/>
          </a:p>
          <a:p>
            <a:r>
              <a:rPr lang="en-GB" dirty="0"/>
              <a:t>Digital is a term we hear all the time </a:t>
            </a:r>
          </a:p>
          <a:p>
            <a:endParaRPr lang="en-GB" dirty="0"/>
          </a:p>
          <a:p>
            <a:endParaRPr lang="en-GB" dirty="0"/>
          </a:p>
          <a:p>
            <a:r>
              <a:rPr lang="en-GB" dirty="0"/>
              <a:t>For me it’s the latest in a long line of over used buzz words, think virtual, cloud, automation, robotic to name but a few</a:t>
            </a:r>
          </a:p>
          <a:p>
            <a:endParaRPr lang="en-GB" dirty="0"/>
          </a:p>
          <a:p>
            <a:r>
              <a:rPr lang="en-GB" dirty="0"/>
              <a:t>In my experience digital normally means a fairly light touch customer experience, be it a self serve website or app, maybe an IVR, but if you look a the bits and bytes level most things related to IT are digital</a:t>
            </a:r>
          </a:p>
        </p:txBody>
      </p:sp>
      <p:sp>
        <p:nvSpPr>
          <p:cNvPr id="4" name="Slide Number Placeholder 3"/>
          <p:cNvSpPr>
            <a:spLocks noGrp="1"/>
          </p:cNvSpPr>
          <p:nvPr>
            <p:ph type="sldNum" sz="quarter" idx="5"/>
          </p:nvPr>
        </p:nvSpPr>
        <p:spPr/>
        <p:txBody>
          <a:bodyPr/>
          <a:lstStyle/>
          <a:p>
            <a:fld id="{4306F76E-E60C-4C54-B47A-C2C406EC8F72}" type="slidenum">
              <a:rPr lang="en-US" smtClean="0"/>
              <a:t>2</a:t>
            </a:fld>
            <a:endParaRPr lang="en-US" dirty="0"/>
          </a:p>
        </p:txBody>
      </p:sp>
    </p:spTree>
    <p:extLst>
      <p:ext uri="{BB962C8B-B14F-4D97-AF65-F5344CB8AC3E}">
        <p14:creationId xmlns:p14="http://schemas.microsoft.com/office/powerpoint/2010/main" val="24346371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4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asked my current team of Bas 3 questions, and have shared some of their responses here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Fairly common themes, if we have the capability on the phone, please feel to add any to the chat</a:t>
            </a:r>
          </a:p>
        </p:txBody>
      </p:sp>
      <p:sp>
        <p:nvSpPr>
          <p:cNvPr id="4" name="Slide Number Placeholder 3"/>
          <p:cNvSpPr>
            <a:spLocks noGrp="1"/>
          </p:cNvSpPr>
          <p:nvPr>
            <p:ph type="sldNum" sz="quarter" idx="5"/>
          </p:nvPr>
        </p:nvSpPr>
        <p:spPr/>
        <p:txBody>
          <a:bodyPr/>
          <a:lstStyle/>
          <a:p>
            <a:fld id="{4306F76E-E60C-4C54-B47A-C2C406EC8F72}" type="slidenum">
              <a:rPr lang="en-US" smtClean="0"/>
              <a:t>3</a:t>
            </a:fld>
            <a:endParaRPr lang="en-US" dirty="0"/>
          </a:p>
        </p:txBody>
      </p:sp>
    </p:spTree>
    <p:extLst>
      <p:ext uri="{BB962C8B-B14F-4D97-AF65-F5344CB8AC3E}">
        <p14:creationId xmlns:p14="http://schemas.microsoft.com/office/powerpoint/2010/main" val="194258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a:t>
            </a:r>
          </a:p>
          <a:p>
            <a:endParaRPr lang="en-GB" dirty="0"/>
          </a:p>
          <a:p>
            <a:r>
              <a:rPr lang="en-GB" dirty="0"/>
              <a:t>Show the different routes into the role,  I’m going to focus on 2 roles in particular, the retail store manager and call centre agents</a:t>
            </a:r>
          </a:p>
          <a:p>
            <a:endParaRPr lang="en-GB" dirty="0"/>
          </a:p>
          <a:p>
            <a:r>
              <a:rPr lang="en-GB" dirty="0"/>
              <a:t>These are people who I worked with at EE, they both undertook a short work </a:t>
            </a:r>
            <a:r>
              <a:rPr lang="en-GB"/>
              <a:t>experience programme </a:t>
            </a:r>
            <a:r>
              <a:rPr lang="en-GB" dirty="0"/>
              <a:t>we had developed, and then </a:t>
            </a:r>
            <a:r>
              <a:rPr lang="en-GB"/>
              <a:t>applied for open roles</a:t>
            </a:r>
            <a:endParaRPr lang="en-GB" dirty="0"/>
          </a:p>
        </p:txBody>
      </p:sp>
      <p:sp>
        <p:nvSpPr>
          <p:cNvPr id="4" name="Slide Number Placeholder 3"/>
          <p:cNvSpPr>
            <a:spLocks noGrp="1"/>
          </p:cNvSpPr>
          <p:nvPr>
            <p:ph type="sldNum" sz="quarter" idx="5"/>
          </p:nvPr>
        </p:nvSpPr>
        <p:spPr/>
        <p:txBody>
          <a:bodyPr/>
          <a:lstStyle/>
          <a:p>
            <a:fld id="{4306F76E-E60C-4C54-B47A-C2C406EC8F72}" type="slidenum">
              <a:rPr lang="en-US" smtClean="0"/>
              <a:t>4</a:t>
            </a:fld>
            <a:endParaRPr lang="en-US" dirty="0"/>
          </a:p>
        </p:txBody>
      </p:sp>
    </p:spTree>
    <p:extLst>
      <p:ext uri="{BB962C8B-B14F-4D97-AF65-F5344CB8AC3E}">
        <p14:creationId xmlns:p14="http://schemas.microsoft.com/office/powerpoint/2010/main" val="2400940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a:t>
            </a:r>
          </a:p>
          <a:p>
            <a:endParaRPr lang="en-GB" dirty="0"/>
          </a:p>
          <a:p>
            <a:r>
              <a:rPr lang="en-GB" dirty="0"/>
              <a:t>Some of the team want to continue as being a BA but others are looking to move into different roles, I think this is also dependant on the company you are working for</a:t>
            </a:r>
          </a:p>
          <a:p>
            <a:endParaRPr lang="en-GB" dirty="0"/>
          </a:p>
          <a:p>
            <a:r>
              <a:rPr lang="en-GB" dirty="0"/>
              <a:t>A product owner is normally a main stakeholder for a BA, it’s the face of “the business” it’s the person you are helping understand the problem</a:t>
            </a:r>
          </a:p>
        </p:txBody>
      </p:sp>
      <p:sp>
        <p:nvSpPr>
          <p:cNvPr id="4" name="Slide Number Placeholder 3"/>
          <p:cNvSpPr>
            <a:spLocks noGrp="1"/>
          </p:cNvSpPr>
          <p:nvPr>
            <p:ph type="sldNum" sz="quarter" idx="5"/>
          </p:nvPr>
        </p:nvSpPr>
        <p:spPr/>
        <p:txBody>
          <a:bodyPr/>
          <a:lstStyle/>
          <a:p>
            <a:fld id="{4306F76E-E60C-4C54-B47A-C2C406EC8F72}" type="slidenum">
              <a:rPr lang="en-US" smtClean="0"/>
              <a:t>5</a:t>
            </a:fld>
            <a:endParaRPr lang="en-US" dirty="0"/>
          </a:p>
        </p:txBody>
      </p:sp>
    </p:spTree>
    <p:extLst>
      <p:ext uri="{BB962C8B-B14F-4D97-AF65-F5344CB8AC3E}">
        <p14:creationId xmlns:p14="http://schemas.microsoft.com/office/powerpoint/2010/main" val="1419507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3</a:t>
            </a:r>
          </a:p>
          <a:p>
            <a:endParaRPr lang="en-GB" sz="2400" dirty="0"/>
          </a:p>
          <a:p>
            <a:r>
              <a:rPr lang="en-GB" sz="2400" b="1" dirty="0"/>
              <a:t>Ericsson-</a:t>
            </a:r>
            <a:r>
              <a:rPr lang="en-GB" sz="2400" dirty="0"/>
              <a:t> the boom of IT And the internet, late 90s, started using scanners to send electronic copies of invoices around he company for approval rather than internal mail, started to use email to communicate!</a:t>
            </a:r>
          </a:p>
          <a:p>
            <a:endParaRPr lang="en-GB" sz="2400" dirty="0"/>
          </a:p>
          <a:p>
            <a:r>
              <a:rPr lang="en-GB" sz="2400" dirty="0"/>
              <a:t>Move to Brighton, became an accountant, but got heavily involved in the financial reporting systems, firstly as an end user, doing acceptance testing, then doing training, then when we developed a WAP phone credit control system I became a fully fledged BA, although didn’t really know what it was, but enjoyed what I was doing!! I got to travel around Europe with a company credit card, in my early 20s!!</a:t>
            </a:r>
          </a:p>
          <a:p>
            <a:endParaRPr lang="en-GB" sz="2400" dirty="0"/>
          </a:p>
          <a:p>
            <a:r>
              <a:rPr lang="en-GB" sz="2400" dirty="0"/>
              <a:t>As we go through this discussion I think this theme of how people become BAs will be repeated, as the business aspect is much harder to teach, compared with the analyst side.</a:t>
            </a:r>
          </a:p>
          <a:p>
            <a:endParaRPr lang="en-GB" sz="2400" dirty="0"/>
          </a:p>
          <a:p>
            <a:r>
              <a:rPr lang="en-GB" sz="2400" dirty="0"/>
              <a:t>Philips- well off shoot, head hunter to move to holland as a contract BA, doing what I’d just done for </a:t>
            </a:r>
            <a:r>
              <a:rPr lang="en-GB" sz="2400" dirty="0" err="1"/>
              <a:t>ericsson</a:t>
            </a:r>
            <a:r>
              <a:rPr lang="en-GB" sz="2400" dirty="0"/>
              <a:t> in Europe, for them across the world, but without the travel, so lots of </a:t>
            </a:r>
            <a:r>
              <a:rPr lang="en-GB" sz="2400" dirty="0" err="1"/>
              <a:t>citrix</a:t>
            </a:r>
            <a:r>
              <a:rPr lang="en-GB" sz="2400" dirty="0"/>
              <a:t> demos and conference calls!!</a:t>
            </a:r>
          </a:p>
          <a:p>
            <a:endParaRPr lang="en-GB" sz="2400" dirty="0"/>
          </a:p>
          <a:p>
            <a:r>
              <a:rPr lang="en-GB" sz="2400" dirty="0"/>
              <a:t>Came back to the UK as the company was sold off, and all contracts let go and landed a job after a couple of months with O2 in Leeds again as a contract BA, working on an </a:t>
            </a:r>
            <a:r>
              <a:rPr lang="en-GB" sz="2400" dirty="0" err="1"/>
              <a:t>emoney</a:t>
            </a:r>
            <a:r>
              <a:rPr lang="en-GB" sz="2400" dirty="0"/>
              <a:t> project, which was early 2000’s and was so far ahead of it’s time it was incredible, imaging using your phone to pay for goods and services?  Yup we thought of apple pay before apple did, but the banks wouldn’t let us develop the product, so I moved into DWH again, and then progressed into project management (didn’t really like it) into architecture (liked it) and final got to try my hand at line management, for a team of architects, designers and BA’s. this was my first step into line management and I really enjoyed it, I lead the reporting work steam for the launch of the original </a:t>
            </a:r>
            <a:r>
              <a:rPr lang="en-GB" sz="2400" dirty="0" err="1"/>
              <a:t>iphone</a:t>
            </a:r>
            <a:r>
              <a:rPr lang="en-GB" sz="2400" dirty="0"/>
              <a:t>. At the same time I’d met the future Mrs holloway, and soon after we got married we talked about working overseas, so I updated my </a:t>
            </a:r>
            <a:r>
              <a:rPr lang="en-GB" sz="2400" dirty="0" err="1"/>
              <a:t>linkedin</a:t>
            </a:r>
            <a:r>
              <a:rPr lang="en-GB" sz="2400" dirty="0"/>
              <a:t> profile and a few weeks later got a call from Orange in </a:t>
            </a:r>
            <a:r>
              <a:rPr lang="en-GB" sz="2400" dirty="0" err="1"/>
              <a:t>swtitzerland</a:t>
            </a:r>
            <a:endParaRPr lang="en-GB" sz="2400" dirty="0"/>
          </a:p>
          <a:p>
            <a:endParaRPr lang="en-GB" sz="2400" dirty="0"/>
          </a:p>
          <a:p>
            <a:endParaRPr lang="en-GB" sz="2400" dirty="0"/>
          </a:p>
          <a:p>
            <a:r>
              <a:rPr lang="en-GB" sz="2400" dirty="0"/>
              <a:t>I became a business architect, which isn’t a common role, but it’s like a turbo charged BA, working at director level to help define you ideas for the business, rather than just focusing on IT.  After a couple of years at Orange I was ready for a change, and heard about a job coming up at UEFA, this was only the 2</a:t>
            </a:r>
            <a:r>
              <a:rPr lang="en-GB" sz="2400" baseline="30000" dirty="0"/>
              <a:t>nd</a:t>
            </a:r>
            <a:r>
              <a:rPr lang="en-GB" sz="2400" dirty="0"/>
              <a:t> time I’d applied for a role, was beat around 1500 other applicants to become the Solution design and architecture manager</a:t>
            </a:r>
          </a:p>
          <a:p>
            <a:endParaRPr lang="en-GB" sz="2400" dirty="0"/>
          </a:p>
          <a:p>
            <a:r>
              <a:rPr lang="en-GB" sz="2400" dirty="0"/>
              <a:t>After a couple of years of bribery and corruption my wife and I decide it was </a:t>
            </a:r>
            <a:r>
              <a:rPr lang="en-GB" sz="2400" dirty="0" err="1"/>
              <a:t>timet</a:t>
            </a:r>
            <a:r>
              <a:rPr lang="en-GB" sz="2400" dirty="0"/>
              <a:t> o move back to the </a:t>
            </a:r>
            <a:r>
              <a:rPr lang="en-GB" sz="2400" dirty="0" err="1"/>
              <a:t>uk</a:t>
            </a:r>
            <a:r>
              <a:rPr lang="en-GB" sz="2400" dirty="0"/>
              <a:t>, where I landed a job with Capita working on the outsource customer service contract for O2, this was great to work with old friends, even if I was a supplier into the ,and I quickly progressed through to lead architect on the account, then 6 months later I became head of architecture for all the major change programmes across 4-5 big accounts, names like O2, CPW, Npower, John Lewis,</a:t>
            </a:r>
          </a:p>
          <a:p>
            <a:endParaRPr lang="en-GB" sz="2400" dirty="0"/>
          </a:p>
          <a:p>
            <a:endParaRPr lang="en-GB" sz="2400" dirty="0"/>
          </a:p>
          <a:p>
            <a:r>
              <a:rPr lang="en-GB" sz="2400" dirty="0"/>
              <a:t>Head hunter came calling again after 2 years and I moved to EE, initially looking after the digital architects, then I was asked to bring the solution designers into the mix, before finally the project managers, release managers, PMO and agile coaches reporting into me. It was a great time to be at EE, and we delivered a huge amount of change on the website, both for sales, but also account </a:t>
            </a:r>
            <a:r>
              <a:rPr lang="en-GB" sz="2400" dirty="0" err="1"/>
              <a:t>eself</a:t>
            </a:r>
            <a:r>
              <a:rPr lang="en-GB" sz="2400" dirty="0"/>
              <a:t> serve, and for me that’s the 2 main areas of digital 1. you can sell to your customer, very easily and once they are a customer they can self serve on an app or a website, without having to call in or visit a store (unless they want to) and if the do want to the experience and treatment should be the same as they would receive online.</a:t>
            </a:r>
          </a:p>
          <a:p>
            <a:endParaRPr lang="en-GB" sz="2400" dirty="0"/>
          </a:p>
          <a:p>
            <a:r>
              <a:rPr lang="en-GB" sz="2400" dirty="0"/>
              <a:t>All good things come to an end, and Talk </a:t>
            </a:r>
            <a:r>
              <a:rPr lang="en-GB" sz="2400" dirty="0" err="1"/>
              <a:t>Talk</a:t>
            </a:r>
            <a:r>
              <a:rPr lang="en-GB" sz="2400" dirty="0"/>
              <a:t> came knocking, where I now head up the analysis and design team across the full IT stack, with around 40 Bas and 50 solution design and </a:t>
            </a:r>
            <a:r>
              <a:rPr lang="en-GB" sz="2400" dirty="0" err="1"/>
              <a:t>architecs</a:t>
            </a:r>
            <a:r>
              <a:rPr lang="en-GB" sz="2400" dirty="0"/>
              <a:t>. </a:t>
            </a:r>
          </a:p>
          <a:p>
            <a:endParaRPr lang="en-GB" sz="2400" dirty="0"/>
          </a:p>
          <a:p>
            <a:endParaRPr lang="en-GB" sz="2400" dirty="0"/>
          </a:p>
          <a:p>
            <a:endParaRPr lang="en-GB" sz="2400" dirty="0"/>
          </a:p>
        </p:txBody>
      </p:sp>
      <p:sp>
        <p:nvSpPr>
          <p:cNvPr id="4" name="Slide Number Placeholder 3"/>
          <p:cNvSpPr>
            <a:spLocks noGrp="1"/>
          </p:cNvSpPr>
          <p:nvPr>
            <p:ph type="sldNum" sz="quarter" idx="5"/>
          </p:nvPr>
        </p:nvSpPr>
        <p:spPr/>
        <p:txBody>
          <a:bodyPr/>
          <a:lstStyle/>
          <a:p>
            <a:fld id="{4306F76E-E60C-4C54-B47A-C2C406EC8F72}" type="slidenum">
              <a:rPr lang="en-US" smtClean="0"/>
              <a:t>6</a:t>
            </a:fld>
            <a:endParaRPr lang="en-US" dirty="0"/>
          </a:p>
        </p:txBody>
      </p:sp>
    </p:spTree>
    <p:extLst>
      <p:ext uri="{BB962C8B-B14F-4D97-AF65-F5344CB8AC3E}">
        <p14:creationId xmlns:p14="http://schemas.microsoft.com/office/powerpoint/2010/main" val="33609224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2400" dirty="0"/>
              <a:t>5</a:t>
            </a:r>
          </a:p>
          <a:p>
            <a:endParaRPr lang="en-GB" sz="2400" dirty="0"/>
          </a:p>
          <a:p>
            <a:r>
              <a:rPr lang="en-GB" sz="2400" dirty="0"/>
              <a:t>Hopefully this won’t mess with your eyes, but starts to show how the skills I developed as a BA have stood me in good </a:t>
            </a:r>
            <a:r>
              <a:rPr lang="en-GB" sz="2400" dirty="0" err="1"/>
              <a:t>sted</a:t>
            </a:r>
            <a:r>
              <a:rPr lang="en-GB" sz="2400" dirty="0"/>
              <a:t> for later roles in my career</a:t>
            </a:r>
          </a:p>
          <a:p>
            <a:endParaRPr lang="en-GB" sz="2400" dirty="0"/>
          </a:p>
          <a:p>
            <a:r>
              <a:rPr lang="en-GB" sz="2400" dirty="0"/>
              <a:t>This has helped me to build the BA practices  in a number of different organisations, </a:t>
            </a:r>
          </a:p>
        </p:txBody>
      </p:sp>
      <p:sp>
        <p:nvSpPr>
          <p:cNvPr id="4" name="Slide Number Placeholder 3"/>
          <p:cNvSpPr>
            <a:spLocks noGrp="1"/>
          </p:cNvSpPr>
          <p:nvPr>
            <p:ph type="sldNum" sz="quarter" idx="5"/>
          </p:nvPr>
        </p:nvSpPr>
        <p:spPr/>
        <p:txBody>
          <a:bodyPr/>
          <a:lstStyle/>
          <a:p>
            <a:fld id="{4306F76E-E60C-4C54-B47A-C2C406EC8F72}" type="slidenum">
              <a:rPr lang="en-US" smtClean="0"/>
              <a:t>7</a:t>
            </a:fld>
            <a:endParaRPr lang="en-US" dirty="0"/>
          </a:p>
        </p:txBody>
      </p:sp>
    </p:spTree>
    <p:extLst>
      <p:ext uri="{BB962C8B-B14F-4D97-AF65-F5344CB8AC3E}">
        <p14:creationId xmlns:p14="http://schemas.microsoft.com/office/powerpoint/2010/main" val="403065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hard to predict the future, but </a:t>
            </a:r>
          </a:p>
        </p:txBody>
      </p:sp>
      <p:sp>
        <p:nvSpPr>
          <p:cNvPr id="4" name="Slide Number Placeholder 3"/>
          <p:cNvSpPr>
            <a:spLocks noGrp="1"/>
          </p:cNvSpPr>
          <p:nvPr>
            <p:ph type="sldNum" sz="quarter" idx="5"/>
          </p:nvPr>
        </p:nvSpPr>
        <p:spPr/>
        <p:txBody>
          <a:bodyPr/>
          <a:lstStyle/>
          <a:p>
            <a:fld id="{4306F76E-E60C-4C54-B47A-C2C406EC8F72}" type="slidenum">
              <a:rPr lang="en-US" smtClean="0"/>
              <a:t>8</a:t>
            </a:fld>
            <a:endParaRPr lang="en-US" dirty="0"/>
          </a:p>
        </p:txBody>
      </p:sp>
    </p:spTree>
    <p:extLst>
      <p:ext uri="{BB962C8B-B14F-4D97-AF65-F5344CB8AC3E}">
        <p14:creationId xmlns:p14="http://schemas.microsoft.com/office/powerpoint/2010/main" val="4941977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5</a:t>
            </a:r>
          </a:p>
          <a:p>
            <a:endParaRPr lang="en-GB" dirty="0"/>
          </a:p>
          <a:p>
            <a:r>
              <a:rPr lang="en-GB" dirty="0"/>
              <a:t>2 examples- 1 working with a friend in Switzerland looking at how to grow his business, looking at the products they sold, which ones made the profit, then looking at which customer had which products, and the GAP was the plan to help sell more profitable products to customer, </a:t>
            </a:r>
          </a:p>
          <a:p>
            <a:endParaRPr lang="en-GB" dirty="0"/>
          </a:p>
          <a:p>
            <a:r>
              <a:rPr lang="en-GB" dirty="0"/>
              <a:t>Another example Paul and his website, he was speaking directly with a developer, they aren’t right or wrong they are just different</a:t>
            </a:r>
          </a:p>
          <a:p>
            <a:endParaRPr lang="en-GB" dirty="0"/>
          </a:p>
          <a:p>
            <a:endParaRPr lang="en-GB" dirty="0"/>
          </a:p>
          <a:p>
            <a:r>
              <a:rPr lang="en-GB" dirty="0"/>
              <a:t>Also important to note, it’s not about being an introvert or an extrovert, but you have to be self aware</a:t>
            </a:r>
          </a:p>
        </p:txBody>
      </p:sp>
      <p:sp>
        <p:nvSpPr>
          <p:cNvPr id="4" name="Slide Number Placeholder 3"/>
          <p:cNvSpPr>
            <a:spLocks noGrp="1"/>
          </p:cNvSpPr>
          <p:nvPr>
            <p:ph type="sldNum" sz="quarter" idx="5"/>
          </p:nvPr>
        </p:nvSpPr>
        <p:spPr/>
        <p:txBody>
          <a:bodyPr/>
          <a:lstStyle/>
          <a:p>
            <a:fld id="{4306F76E-E60C-4C54-B47A-C2C406EC8F72}" type="slidenum">
              <a:rPr lang="en-US" smtClean="0"/>
              <a:t>9</a:t>
            </a:fld>
            <a:endParaRPr lang="en-US" dirty="0"/>
          </a:p>
        </p:txBody>
      </p:sp>
    </p:spTree>
    <p:extLst>
      <p:ext uri="{BB962C8B-B14F-4D97-AF65-F5344CB8AC3E}">
        <p14:creationId xmlns:p14="http://schemas.microsoft.com/office/powerpoint/2010/main" val="4885283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5/21/2020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3572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5/21/2020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81562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5/21/2020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48598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5235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4391145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55277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221586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5/21/2020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2631530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5/21/2020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92584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5/21/2020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652198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2.png"/><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hyperlink" Target="https://quotesgram.com/ba-baracus-quot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en.wikipedia.org/wiki/File:Philips_Shield_blue.svg" TargetMode="External"/><Relationship Id="rId13" Type="http://schemas.openxmlformats.org/officeDocument/2006/relationships/image" Target="../media/image8.png"/><Relationship Id="rId18" Type="http://schemas.openxmlformats.org/officeDocument/2006/relationships/hyperlink" Target="https://fr.wikipedia.org/wiki/EE_(entreprise)" TargetMode="External"/><Relationship Id="rId3" Type="http://schemas.openxmlformats.org/officeDocument/2006/relationships/image" Target="../media/image3.jpg"/><Relationship Id="rId7" Type="http://schemas.openxmlformats.org/officeDocument/2006/relationships/image" Target="../media/image5.png"/><Relationship Id="rId12" Type="http://schemas.openxmlformats.org/officeDocument/2006/relationships/hyperlink" Target="https://en.wikipedia.org/wiki/Orange_UK" TargetMode="External"/><Relationship Id="rId17" Type="http://schemas.openxmlformats.org/officeDocument/2006/relationships/image" Target="../media/image10.png"/><Relationship Id="rId2" Type="http://schemas.openxmlformats.org/officeDocument/2006/relationships/notesSlide" Target="../notesSlides/notesSlide6.xml"/><Relationship Id="rId16" Type="http://schemas.openxmlformats.org/officeDocument/2006/relationships/hyperlink" Target="https://commons.wikimedia.org/wiki/File:Capita_logo.svg" TargetMode="External"/><Relationship Id="rId1" Type="http://schemas.openxmlformats.org/officeDocument/2006/relationships/slideLayout" Target="../slideLayouts/slideLayout8.xml"/><Relationship Id="rId6" Type="http://schemas.openxmlformats.org/officeDocument/2006/relationships/hyperlink" Target="http://www.techeconomy.it/2012/05/03/ericsson-al-via-il-programma-ego-2012/" TargetMode="External"/><Relationship Id="rId11" Type="http://schemas.openxmlformats.org/officeDocument/2006/relationships/image" Target="../media/image7.png"/><Relationship Id="rId5" Type="http://schemas.openxmlformats.org/officeDocument/2006/relationships/image" Target="../media/image4.png"/><Relationship Id="rId15" Type="http://schemas.openxmlformats.org/officeDocument/2006/relationships/image" Target="../media/image9.png"/><Relationship Id="rId10" Type="http://schemas.openxmlformats.org/officeDocument/2006/relationships/hyperlink" Target="https://de.wikipedia.org/wiki/Datei:Telefonica-o2.svg" TargetMode="External"/><Relationship Id="rId19" Type="http://schemas.openxmlformats.org/officeDocument/2006/relationships/image" Target="../media/image11.png"/><Relationship Id="rId4" Type="http://schemas.openxmlformats.org/officeDocument/2006/relationships/hyperlink" Target="https://www.linkedin.com/in/hollowayian/" TargetMode="External"/><Relationship Id="rId9" Type="http://schemas.openxmlformats.org/officeDocument/2006/relationships/image" Target="../media/image6.png"/><Relationship Id="rId14" Type="http://schemas.openxmlformats.org/officeDocument/2006/relationships/hyperlink" Target="https://en.wikipedia.org/wiki/UEFA"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48">
            <a:extLst>
              <a:ext uri="{FF2B5EF4-FFF2-40B4-BE49-F238E27FC236}">
                <a16:creationId xmlns:a16="http://schemas.microsoft.com/office/drawing/2014/main" id="{6B695AA2-4B70-477F-AF90-536B720A1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dog looking at the camera">
            <a:extLst>
              <a:ext uri="{FF2B5EF4-FFF2-40B4-BE49-F238E27FC236}">
                <a16:creationId xmlns:a16="http://schemas.microsoft.com/office/drawing/2014/main" id="{F0B92F21-44D0-49F2-B59D-6723737D9B5C}"/>
              </a:ext>
            </a:extLst>
          </p:cNvPr>
          <p:cNvPicPr>
            <a:picLocks noChangeAspect="1"/>
          </p:cNvPicPr>
          <p:nvPr/>
        </p:nvPicPr>
        <p:blipFill rotWithShape="1">
          <a:blip r:embed="rId4">
            <a:alphaModFix amt="40000"/>
            <a:extLst>
              <a:ext uri="{28A0092B-C50C-407E-A947-70E740481C1C}">
                <a14:useLocalDpi xmlns:a14="http://schemas.microsoft.com/office/drawing/2010/main" val="0"/>
              </a:ext>
            </a:extLst>
          </a:blip>
          <a:srcRect/>
          <a:stretch/>
        </p:blipFill>
        <p:spPr>
          <a:xfrm>
            <a:off x="20" y="10"/>
            <a:ext cx="12191980" cy="6857990"/>
          </a:xfrm>
          <a:prstGeom prst="rect">
            <a:avLst/>
          </a:prstGeom>
        </p:spPr>
      </p:pic>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965201" y="1020431"/>
            <a:ext cx="10225530" cy="1475013"/>
          </a:xfrm>
        </p:spPr>
        <p:txBody>
          <a:bodyPr>
            <a:normAutofit/>
          </a:bodyPr>
          <a:lstStyle/>
          <a:p>
            <a:r>
              <a:rPr lang="en-GB" sz="4000" dirty="0">
                <a:solidFill>
                  <a:schemeClr val="tx1"/>
                </a:solidFill>
              </a:rPr>
              <a:t>The changing face of Business Analysis in a digital world</a:t>
            </a:r>
            <a:endParaRPr lang="en-US" sz="4000" dirty="0">
              <a:solidFill>
                <a:schemeClr val="tx1"/>
              </a:solidFill>
            </a:endParaRPr>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965200" y="2495445"/>
            <a:ext cx="10225530" cy="590321"/>
          </a:xfrm>
        </p:spPr>
        <p:txBody>
          <a:bodyPr>
            <a:normAutofit/>
          </a:bodyPr>
          <a:lstStyle/>
          <a:p>
            <a:pPr>
              <a:lnSpc>
                <a:spcPct val="100000"/>
              </a:lnSpc>
            </a:pPr>
            <a:r>
              <a:rPr lang="en-US" sz="1200">
                <a:solidFill>
                  <a:schemeClr val="tx1"/>
                </a:solidFill>
              </a:rPr>
              <a:t>Ian Holloway</a:t>
            </a:r>
          </a:p>
          <a:p>
            <a:pPr>
              <a:lnSpc>
                <a:spcPct val="100000"/>
              </a:lnSpc>
            </a:pPr>
            <a:r>
              <a:rPr lang="en-US" sz="1200">
                <a:solidFill>
                  <a:schemeClr val="tx1"/>
                </a:solidFill>
              </a:rPr>
              <a:t>May 2020</a:t>
            </a:r>
          </a:p>
        </p:txBody>
      </p:sp>
    </p:spTree>
    <p:extLst>
      <p:ext uri="{BB962C8B-B14F-4D97-AF65-F5344CB8AC3E}">
        <p14:creationId xmlns:p14="http://schemas.microsoft.com/office/powerpoint/2010/main" val="1205248810"/>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E3BF4-A584-47C0-ACEE-0240EA5C51DD}"/>
              </a:ext>
            </a:extLst>
          </p:cNvPr>
          <p:cNvSpPr>
            <a:spLocks noGrp="1"/>
          </p:cNvSpPr>
          <p:nvPr>
            <p:ph type="title"/>
          </p:nvPr>
        </p:nvSpPr>
        <p:spPr/>
        <p:txBody>
          <a:bodyPr/>
          <a:lstStyle/>
          <a:p>
            <a:r>
              <a:rPr lang="en-GB" dirty="0"/>
              <a:t>Skills Needed to build digital solutions</a:t>
            </a:r>
          </a:p>
        </p:txBody>
      </p:sp>
      <p:sp>
        <p:nvSpPr>
          <p:cNvPr id="3" name="Content Placeholder 2">
            <a:extLst>
              <a:ext uri="{FF2B5EF4-FFF2-40B4-BE49-F238E27FC236}">
                <a16:creationId xmlns:a16="http://schemas.microsoft.com/office/drawing/2014/main" id="{561C8F3B-4A33-444B-B740-47306A891CD7}"/>
              </a:ext>
            </a:extLst>
          </p:cNvPr>
          <p:cNvSpPr>
            <a:spLocks noGrp="1"/>
          </p:cNvSpPr>
          <p:nvPr>
            <p:ph idx="1"/>
          </p:nvPr>
        </p:nvSpPr>
        <p:spPr/>
        <p:txBody>
          <a:bodyPr>
            <a:normAutofit lnSpcReduction="10000"/>
          </a:bodyPr>
          <a:lstStyle/>
          <a:p>
            <a:r>
              <a:rPr lang="en-GB" sz="2800" dirty="0"/>
              <a:t>A sound understanding of how a business works</a:t>
            </a:r>
          </a:p>
          <a:p>
            <a:r>
              <a:rPr lang="en-GB" sz="2800" dirty="0"/>
              <a:t>Ability to listen, question and get to the source of the problem, and not just what someone thinks they want</a:t>
            </a:r>
          </a:p>
          <a:p>
            <a:r>
              <a:rPr lang="en-GB" sz="2800" dirty="0"/>
              <a:t>An interest in doing new things, and looking for ways something can be improved</a:t>
            </a:r>
          </a:p>
          <a:p>
            <a:r>
              <a:rPr lang="en-GB" sz="2800" dirty="0"/>
              <a:t>Good at networking, this helps build a better understanding of a business</a:t>
            </a:r>
          </a:p>
        </p:txBody>
      </p:sp>
    </p:spTree>
    <p:extLst>
      <p:ext uri="{BB962C8B-B14F-4D97-AF65-F5344CB8AC3E}">
        <p14:creationId xmlns:p14="http://schemas.microsoft.com/office/powerpoint/2010/main" val="167499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200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400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500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D1F77D31-471B-402B-B052-7231D0D2D7A1}"/>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5"/>
          <a:srcRect t="443"/>
          <a:stretch/>
        </p:blipFill>
        <p:spPr>
          <a:xfrm>
            <a:off x="-2" y="10"/>
            <a:ext cx="12192002" cy="6857990"/>
          </a:xfrm>
          <a:prstGeom prst="rect">
            <a:avLst/>
          </a:prstGeom>
        </p:spPr>
      </p:pic>
      <p:sp>
        <p:nvSpPr>
          <p:cNvPr id="44" name="Rectangle 43">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tx1">
                  <a:alpha val="30000"/>
                </a:schemeClr>
              </a:gs>
              <a:gs pos="30000">
                <a:schemeClr val="tx1">
                  <a:alpha val="20000"/>
                </a:schemeClr>
              </a:gs>
              <a:gs pos="0">
                <a:schemeClr val="tx1">
                  <a:alpha val="0"/>
                </a:schemeClr>
              </a:gs>
              <a:gs pos="100000">
                <a:schemeClr val="tx1">
                  <a:alpha val="3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DDAE3E2-E409-4D57-B872-13B6176625DF}"/>
              </a:ext>
            </a:extLst>
          </p:cNvPr>
          <p:cNvSpPr>
            <a:spLocks noGrp="1"/>
          </p:cNvSpPr>
          <p:nvPr>
            <p:ph type="ctrTitle"/>
          </p:nvPr>
        </p:nvSpPr>
        <p:spPr>
          <a:xfrm>
            <a:off x="7957782" y="2377957"/>
            <a:ext cx="4023360" cy="2807208"/>
          </a:xfrm>
        </p:spPr>
        <p:txBody>
          <a:bodyPr anchor="b">
            <a:noAutofit/>
          </a:bodyPr>
          <a:lstStyle/>
          <a:p>
            <a:pPr>
              <a:lnSpc>
                <a:spcPct val="90000"/>
              </a:lnSpc>
            </a:pPr>
            <a:r>
              <a:rPr lang="en-GB" dirty="0">
                <a:solidFill>
                  <a:schemeClr val="bg1"/>
                </a:solidFill>
              </a:rPr>
              <a:t>You can have a nice holiday in France without speaking French, But would you spend € 100k+ if you didn’t speak the language?</a:t>
            </a:r>
          </a:p>
        </p:txBody>
      </p:sp>
    </p:spTree>
    <p:extLst>
      <p:ext uri="{BB962C8B-B14F-4D97-AF65-F5344CB8AC3E}">
        <p14:creationId xmlns:p14="http://schemas.microsoft.com/office/powerpoint/2010/main" val="31215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0"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38"/>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D21E0-D642-472E-9C86-AE513A9387A9}"/>
              </a:ext>
            </a:extLst>
          </p:cNvPr>
          <p:cNvSpPr>
            <a:spLocks noGrp="1"/>
          </p:cNvSpPr>
          <p:nvPr>
            <p:ph type="title"/>
          </p:nvPr>
        </p:nvSpPr>
        <p:spPr/>
        <p:txBody>
          <a:bodyPr/>
          <a:lstStyle/>
          <a:p>
            <a:r>
              <a:rPr lang="en-GB" dirty="0">
                <a:solidFill>
                  <a:schemeClr val="bg1"/>
                </a:solidFill>
              </a:rPr>
              <a:t>What is digital?</a:t>
            </a:r>
          </a:p>
        </p:txBody>
      </p:sp>
      <p:sp>
        <p:nvSpPr>
          <p:cNvPr id="11" name="TextBox 10">
            <a:extLst>
              <a:ext uri="{FF2B5EF4-FFF2-40B4-BE49-F238E27FC236}">
                <a16:creationId xmlns:a16="http://schemas.microsoft.com/office/drawing/2014/main" id="{5E2AD39A-47D2-448D-9534-43A95AFA5E38}"/>
              </a:ext>
            </a:extLst>
          </p:cNvPr>
          <p:cNvSpPr txBox="1"/>
          <p:nvPr/>
        </p:nvSpPr>
        <p:spPr>
          <a:xfrm>
            <a:off x="1092200" y="2286168"/>
            <a:ext cx="2122697" cy="1015663"/>
          </a:xfrm>
          <a:prstGeom prst="rect">
            <a:avLst/>
          </a:prstGeom>
          <a:solidFill>
            <a:schemeClr val="tx1"/>
          </a:solidFill>
          <a:ln>
            <a:solidFill>
              <a:schemeClr val="bg1"/>
            </a:solidFill>
          </a:ln>
        </p:spPr>
        <p:style>
          <a:lnRef idx="2">
            <a:schemeClr val="dk1"/>
          </a:lnRef>
          <a:fillRef idx="1">
            <a:schemeClr val="lt1"/>
          </a:fillRef>
          <a:effectRef idx="0">
            <a:schemeClr val="dk1"/>
          </a:effectRef>
          <a:fontRef idx="minor">
            <a:schemeClr val="dk1"/>
          </a:fontRef>
        </p:style>
        <p:txBody>
          <a:bodyPr wrap="none" rtlCol="0">
            <a:spAutoFit/>
          </a:bodyPr>
          <a:lstStyle/>
          <a:p>
            <a:r>
              <a:rPr lang="en-GB" sz="6000" dirty="0">
                <a:solidFill>
                  <a:schemeClr val="bg1"/>
                </a:solidFill>
              </a:rPr>
              <a:t>0 or 1</a:t>
            </a:r>
          </a:p>
        </p:txBody>
      </p:sp>
      <p:sp>
        <p:nvSpPr>
          <p:cNvPr id="12" name="TextBox 11">
            <a:extLst>
              <a:ext uri="{FF2B5EF4-FFF2-40B4-BE49-F238E27FC236}">
                <a16:creationId xmlns:a16="http://schemas.microsoft.com/office/drawing/2014/main" id="{00826505-6399-43A2-B124-24BDC2884F05}"/>
              </a:ext>
            </a:extLst>
          </p:cNvPr>
          <p:cNvSpPr txBox="1"/>
          <p:nvPr/>
        </p:nvSpPr>
        <p:spPr>
          <a:xfrm>
            <a:off x="3969276" y="3429000"/>
            <a:ext cx="3091616" cy="1015663"/>
          </a:xfrm>
          <a:prstGeom prst="rect">
            <a:avLst/>
          </a:prstGeom>
          <a:solidFill>
            <a:schemeClr val="tx1"/>
          </a:solidFill>
          <a:ln>
            <a:solidFill>
              <a:schemeClr val="bg1"/>
            </a:solidFill>
          </a:ln>
        </p:spPr>
        <p:style>
          <a:lnRef idx="2">
            <a:schemeClr val="dk1"/>
          </a:lnRef>
          <a:fillRef idx="1">
            <a:schemeClr val="lt1"/>
          </a:fillRef>
          <a:effectRef idx="0">
            <a:schemeClr val="dk1"/>
          </a:effectRef>
          <a:fontRef idx="minor">
            <a:schemeClr val="dk1"/>
          </a:fontRef>
        </p:style>
        <p:txBody>
          <a:bodyPr wrap="none" rtlCol="0">
            <a:spAutoFit/>
          </a:bodyPr>
          <a:lstStyle>
            <a:defPPr>
              <a:defRPr lang="en-US"/>
            </a:defPPr>
            <a:lvl1pPr>
              <a:defRPr sz="6000">
                <a:solidFill>
                  <a:schemeClr val="bg1"/>
                </a:solidFill>
              </a:defRPr>
            </a:lvl1pPr>
          </a:lstStyle>
          <a:p>
            <a:r>
              <a:rPr lang="en-GB" dirty="0"/>
              <a:t>Off or On</a:t>
            </a:r>
          </a:p>
        </p:txBody>
      </p:sp>
      <p:sp>
        <p:nvSpPr>
          <p:cNvPr id="13" name="TextBox 12">
            <a:extLst>
              <a:ext uri="{FF2B5EF4-FFF2-40B4-BE49-F238E27FC236}">
                <a16:creationId xmlns:a16="http://schemas.microsoft.com/office/drawing/2014/main" id="{35B9FE1C-D816-40FF-8E4D-9DF49BF108F2}"/>
              </a:ext>
            </a:extLst>
          </p:cNvPr>
          <p:cNvSpPr txBox="1"/>
          <p:nvPr/>
        </p:nvSpPr>
        <p:spPr>
          <a:xfrm>
            <a:off x="7438791" y="4749800"/>
            <a:ext cx="3230628" cy="1015663"/>
          </a:xfrm>
          <a:prstGeom prst="rect">
            <a:avLst/>
          </a:prstGeom>
          <a:solidFill>
            <a:schemeClr val="tx1"/>
          </a:solidFill>
          <a:ln>
            <a:solidFill>
              <a:schemeClr val="bg1"/>
            </a:solidFill>
          </a:ln>
        </p:spPr>
        <p:style>
          <a:lnRef idx="2">
            <a:schemeClr val="dk1"/>
          </a:lnRef>
          <a:fillRef idx="1">
            <a:schemeClr val="lt1"/>
          </a:fillRef>
          <a:effectRef idx="0">
            <a:schemeClr val="dk1"/>
          </a:effectRef>
          <a:fontRef idx="minor">
            <a:schemeClr val="dk1"/>
          </a:fontRef>
        </p:style>
        <p:txBody>
          <a:bodyPr wrap="none" rtlCol="0">
            <a:spAutoFit/>
          </a:bodyPr>
          <a:lstStyle>
            <a:defPPr>
              <a:defRPr lang="en-US"/>
            </a:defPPr>
            <a:lvl1pPr>
              <a:defRPr sz="6000">
                <a:solidFill>
                  <a:schemeClr val="bg1"/>
                </a:solidFill>
              </a:defRPr>
            </a:lvl1pPr>
          </a:lstStyle>
          <a:p>
            <a:r>
              <a:rPr lang="en-GB" dirty="0"/>
              <a:t>No or Yes</a:t>
            </a:r>
          </a:p>
        </p:txBody>
      </p:sp>
    </p:spTree>
    <p:extLst>
      <p:ext uri="{BB962C8B-B14F-4D97-AF65-F5344CB8AC3E}">
        <p14:creationId xmlns:p14="http://schemas.microsoft.com/office/powerpoint/2010/main" val="3184596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230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520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D21E0-D642-472E-9C86-AE513A9387A9}"/>
              </a:ext>
            </a:extLst>
          </p:cNvPr>
          <p:cNvSpPr>
            <a:spLocks noGrp="1"/>
          </p:cNvSpPr>
          <p:nvPr>
            <p:ph type="title"/>
          </p:nvPr>
        </p:nvSpPr>
        <p:spPr/>
        <p:txBody>
          <a:bodyPr/>
          <a:lstStyle/>
          <a:p>
            <a:r>
              <a:rPr lang="en-GB" dirty="0"/>
              <a:t>What is a </a:t>
            </a:r>
            <a:r>
              <a:rPr lang="en-GB" dirty="0" err="1"/>
              <a:t>ba</a:t>
            </a:r>
            <a:r>
              <a:rPr lang="en-GB" dirty="0"/>
              <a:t>?</a:t>
            </a:r>
          </a:p>
        </p:txBody>
      </p:sp>
      <p:pic>
        <p:nvPicPr>
          <p:cNvPr id="6" name="Content Placeholder 5" descr="A person looking at the camera&#10;&#10;Description automatically generated">
            <a:extLst>
              <a:ext uri="{FF2B5EF4-FFF2-40B4-BE49-F238E27FC236}">
                <a16:creationId xmlns:a16="http://schemas.microsoft.com/office/drawing/2014/main" id="{5335F8F8-3D9C-40B1-9004-10ED613757A7}"/>
              </a:ext>
            </a:extLst>
          </p:cNvPr>
          <p:cNvPicPr>
            <a:picLocks noGrp="1" noChangeAspect="1"/>
          </p:cNvPicPr>
          <p:nvPr>
            <p:ph sz="half" idx="1"/>
          </p:nvPr>
        </p:nvPicPr>
        <p:blipFill>
          <a:blip r:embed="rId3">
            <a:extLst>
              <a:ext uri="{837473B0-CC2E-450A-ABE3-18F120FF3D39}">
                <a1611:picAttrSrcUrl xmlns:a1611="http://schemas.microsoft.com/office/drawing/2016/11/main" r:id="rId4"/>
              </a:ext>
            </a:extLst>
          </a:blip>
          <a:stretch>
            <a:fillRect/>
          </a:stretch>
        </p:blipFill>
        <p:spPr>
          <a:xfrm>
            <a:off x="453944" y="2228003"/>
            <a:ext cx="5449571" cy="3633047"/>
          </a:xfrm>
        </p:spPr>
      </p:pic>
      <p:sp>
        <p:nvSpPr>
          <p:cNvPr id="3" name="Rectangle 2">
            <a:extLst>
              <a:ext uri="{FF2B5EF4-FFF2-40B4-BE49-F238E27FC236}">
                <a16:creationId xmlns:a16="http://schemas.microsoft.com/office/drawing/2014/main" id="{C1F16ABE-DAE4-402F-AADE-76583B4BDC5F}"/>
              </a:ext>
            </a:extLst>
          </p:cNvPr>
          <p:cNvSpPr/>
          <p:nvPr/>
        </p:nvSpPr>
        <p:spPr>
          <a:xfrm>
            <a:off x="7036095" y="3059668"/>
            <a:ext cx="4574714" cy="369332"/>
          </a:xfrm>
          <a:prstGeom prst="rect">
            <a:avLst/>
          </a:prstGeom>
        </p:spPr>
        <p:txBody>
          <a:bodyPr wrap="none">
            <a:spAutoFit/>
          </a:bodyPr>
          <a:lstStyle/>
          <a:p>
            <a:r>
              <a:rPr lang="en-GB" dirty="0">
                <a:latin typeface="Segoe UI" panose="020B0502040204020203" pitchFamily="34" charset="0"/>
              </a:rPr>
              <a:t>💬 Translator, Influencer, Thinker, Facilitator</a:t>
            </a:r>
            <a:endParaRPr lang="en-GB" b="0" i="0" dirty="0">
              <a:effectLst/>
              <a:latin typeface="Segoe UI" panose="020B0502040204020203" pitchFamily="34" charset="0"/>
            </a:endParaRPr>
          </a:p>
        </p:txBody>
      </p:sp>
      <p:sp>
        <p:nvSpPr>
          <p:cNvPr id="8" name="Rectangle 7">
            <a:extLst>
              <a:ext uri="{FF2B5EF4-FFF2-40B4-BE49-F238E27FC236}">
                <a16:creationId xmlns:a16="http://schemas.microsoft.com/office/drawing/2014/main" id="{7623C0C7-3B7F-467E-AE8B-523AC049AA10}"/>
              </a:ext>
            </a:extLst>
          </p:cNvPr>
          <p:cNvSpPr/>
          <p:nvPr/>
        </p:nvSpPr>
        <p:spPr>
          <a:xfrm>
            <a:off x="6288489" y="4073840"/>
            <a:ext cx="4426468" cy="369332"/>
          </a:xfrm>
          <a:prstGeom prst="rect">
            <a:avLst/>
          </a:prstGeom>
        </p:spPr>
        <p:txBody>
          <a:bodyPr wrap="none">
            <a:spAutoFit/>
          </a:bodyPr>
          <a:lstStyle/>
          <a:p>
            <a:r>
              <a:rPr lang="en-GB" dirty="0">
                <a:latin typeface="Segoe UI" panose="020B0502040204020203" pitchFamily="34" charset="0"/>
              </a:rPr>
              <a:t>💬 Conduit between business/technology</a:t>
            </a:r>
            <a:endParaRPr lang="en-GB" b="0" i="0" dirty="0">
              <a:effectLst/>
              <a:latin typeface="Segoe UI" panose="020B0502040204020203" pitchFamily="34" charset="0"/>
            </a:endParaRPr>
          </a:p>
        </p:txBody>
      </p:sp>
      <p:sp>
        <p:nvSpPr>
          <p:cNvPr id="9" name="Rectangle 8">
            <a:extLst>
              <a:ext uri="{FF2B5EF4-FFF2-40B4-BE49-F238E27FC236}">
                <a16:creationId xmlns:a16="http://schemas.microsoft.com/office/drawing/2014/main" id="{A3FA493C-6EDA-4DEB-B669-5508714C5F84}"/>
              </a:ext>
            </a:extLst>
          </p:cNvPr>
          <p:cNvSpPr/>
          <p:nvPr/>
        </p:nvSpPr>
        <p:spPr>
          <a:xfrm>
            <a:off x="7036095" y="5963495"/>
            <a:ext cx="2600584" cy="369332"/>
          </a:xfrm>
          <a:prstGeom prst="rect">
            <a:avLst/>
          </a:prstGeom>
        </p:spPr>
        <p:txBody>
          <a:bodyPr wrap="none">
            <a:spAutoFit/>
          </a:bodyPr>
          <a:lstStyle/>
          <a:p>
            <a:r>
              <a:rPr lang="en-GB" dirty="0">
                <a:latin typeface="Segoe UI" panose="020B0502040204020203" pitchFamily="34" charset="0"/>
              </a:rPr>
              <a:t>💬 Translator, facilitator</a:t>
            </a:r>
            <a:endParaRPr lang="en-GB" b="0" i="0" dirty="0">
              <a:effectLst/>
              <a:latin typeface="Segoe UI" panose="020B0502040204020203" pitchFamily="34" charset="0"/>
            </a:endParaRPr>
          </a:p>
        </p:txBody>
      </p:sp>
      <p:sp>
        <p:nvSpPr>
          <p:cNvPr id="10" name="Rectangle 9">
            <a:extLst>
              <a:ext uri="{FF2B5EF4-FFF2-40B4-BE49-F238E27FC236}">
                <a16:creationId xmlns:a16="http://schemas.microsoft.com/office/drawing/2014/main" id="{8162C9EC-983C-48A5-90E0-C32F4AC6DD5B}"/>
              </a:ext>
            </a:extLst>
          </p:cNvPr>
          <p:cNvSpPr/>
          <p:nvPr/>
        </p:nvSpPr>
        <p:spPr>
          <a:xfrm>
            <a:off x="7959842" y="5022758"/>
            <a:ext cx="3911455" cy="369332"/>
          </a:xfrm>
          <a:prstGeom prst="rect">
            <a:avLst/>
          </a:prstGeom>
        </p:spPr>
        <p:txBody>
          <a:bodyPr wrap="none">
            <a:spAutoFit/>
          </a:bodyPr>
          <a:lstStyle/>
          <a:p>
            <a:r>
              <a:rPr lang="en-GB" dirty="0">
                <a:latin typeface="Segoe UI" panose="020B0502040204020203" pitchFamily="34" charset="0"/>
              </a:rPr>
              <a:t>💬 The person with the post it notes</a:t>
            </a:r>
            <a:endParaRPr lang="en-GB" b="0" i="0" dirty="0">
              <a:effectLst/>
              <a:latin typeface="Segoe UI" panose="020B0502040204020203" pitchFamily="34" charset="0"/>
            </a:endParaRPr>
          </a:p>
        </p:txBody>
      </p:sp>
      <p:sp>
        <p:nvSpPr>
          <p:cNvPr id="4" name="TextBox 3">
            <a:extLst>
              <a:ext uri="{FF2B5EF4-FFF2-40B4-BE49-F238E27FC236}">
                <a16:creationId xmlns:a16="http://schemas.microsoft.com/office/drawing/2014/main" id="{DC32F8B4-B5FE-43D7-BF31-CCDC68006EBB}"/>
              </a:ext>
            </a:extLst>
          </p:cNvPr>
          <p:cNvSpPr txBox="1"/>
          <p:nvPr/>
        </p:nvSpPr>
        <p:spPr>
          <a:xfrm>
            <a:off x="6613015" y="1865609"/>
            <a:ext cx="4303550" cy="523220"/>
          </a:xfrm>
          <a:prstGeom prst="rect">
            <a:avLst/>
          </a:prstGeom>
        </p:spPr>
        <p:txBody>
          <a:bodyPr vert="horz" lIns="91440" tIns="45720" rIns="91440" bIns="45720" rtlCol="0" anchor="b">
            <a:normAutofit/>
          </a:bodyPr>
          <a:lstStyle>
            <a:lvl1pPr defTabSz="457200">
              <a:lnSpc>
                <a:spcPct val="100000"/>
              </a:lnSpc>
              <a:spcBef>
                <a:spcPct val="0"/>
              </a:spcBef>
              <a:buNone/>
              <a:defRPr sz="2800" b="0" cap="all">
                <a:solidFill>
                  <a:schemeClr val="tx1">
                    <a:lumMod val="75000"/>
                    <a:lumOff val="25000"/>
                  </a:schemeClr>
                </a:solidFill>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GB" dirty="0"/>
              <a:t>What do you all think?</a:t>
            </a:r>
          </a:p>
        </p:txBody>
      </p:sp>
    </p:spTree>
    <p:extLst>
      <p:ext uri="{BB962C8B-B14F-4D97-AF65-F5344CB8AC3E}">
        <p14:creationId xmlns:p14="http://schemas.microsoft.com/office/powerpoint/2010/main" val="112274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9" grpId="0"/>
      <p:bldP spid="10"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59A49-BCE6-4511-A0F9-F94403526815}"/>
              </a:ext>
            </a:extLst>
          </p:cNvPr>
          <p:cNvSpPr>
            <a:spLocks noGrp="1"/>
          </p:cNvSpPr>
          <p:nvPr>
            <p:ph type="title"/>
          </p:nvPr>
        </p:nvSpPr>
        <p:spPr/>
        <p:txBody>
          <a:bodyPr/>
          <a:lstStyle/>
          <a:p>
            <a:r>
              <a:rPr lang="en-GB" dirty="0"/>
              <a:t>What did you do before you became a BA?</a:t>
            </a:r>
          </a:p>
        </p:txBody>
      </p:sp>
      <p:sp>
        <p:nvSpPr>
          <p:cNvPr id="4" name="Rectangle 3">
            <a:extLst>
              <a:ext uri="{FF2B5EF4-FFF2-40B4-BE49-F238E27FC236}">
                <a16:creationId xmlns:a16="http://schemas.microsoft.com/office/drawing/2014/main" id="{C17D8E1F-EE94-4409-A942-A51B54A1C831}"/>
              </a:ext>
            </a:extLst>
          </p:cNvPr>
          <p:cNvSpPr/>
          <p:nvPr/>
        </p:nvSpPr>
        <p:spPr>
          <a:xfrm>
            <a:off x="581192" y="2028954"/>
            <a:ext cx="6096000" cy="646331"/>
          </a:xfrm>
          <a:prstGeom prst="rect">
            <a:avLst/>
          </a:prstGeom>
        </p:spPr>
        <p:txBody>
          <a:bodyPr>
            <a:spAutoFit/>
          </a:bodyPr>
          <a:lstStyle/>
          <a:p>
            <a:r>
              <a:rPr lang="en-GB" dirty="0">
                <a:latin typeface="Segoe UI" panose="020B0502040204020203" pitchFamily="34" charset="0"/>
              </a:rPr>
              <a:t>💬 Sales Team Manager managing small and medium accounts for corporate clients</a:t>
            </a:r>
            <a:endParaRPr lang="en-GB" b="0" i="0" dirty="0">
              <a:effectLst/>
              <a:latin typeface="Segoe UI" panose="020B0502040204020203" pitchFamily="34" charset="0"/>
            </a:endParaRPr>
          </a:p>
        </p:txBody>
      </p:sp>
      <p:sp>
        <p:nvSpPr>
          <p:cNvPr id="5" name="Rectangle 4">
            <a:extLst>
              <a:ext uri="{FF2B5EF4-FFF2-40B4-BE49-F238E27FC236}">
                <a16:creationId xmlns:a16="http://schemas.microsoft.com/office/drawing/2014/main" id="{DF273581-99A6-467A-9BEB-3BE0E8E5C047}"/>
              </a:ext>
            </a:extLst>
          </p:cNvPr>
          <p:cNvSpPr/>
          <p:nvPr/>
        </p:nvSpPr>
        <p:spPr>
          <a:xfrm>
            <a:off x="723900" y="3007094"/>
            <a:ext cx="6096000" cy="923330"/>
          </a:xfrm>
          <a:prstGeom prst="rect">
            <a:avLst/>
          </a:prstGeom>
        </p:spPr>
        <p:txBody>
          <a:bodyPr>
            <a:spAutoFit/>
          </a:bodyPr>
          <a:lstStyle/>
          <a:p>
            <a:r>
              <a:rPr lang="en-GB" dirty="0">
                <a:latin typeface="Segoe UI" panose="020B0502040204020203" pitchFamily="34" charset="0"/>
              </a:rPr>
              <a:t>💬 PM/Coordinator roles covering all sorts of changes; infrastructure, data centre migrations, work area recovery, relocations, web development..</a:t>
            </a:r>
            <a:endParaRPr lang="en-GB" b="0" i="0" dirty="0">
              <a:effectLst/>
              <a:latin typeface="Segoe UI" panose="020B0502040204020203" pitchFamily="34" charset="0"/>
            </a:endParaRPr>
          </a:p>
        </p:txBody>
      </p:sp>
      <p:sp>
        <p:nvSpPr>
          <p:cNvPr id="6" name="Rectangle 5">
            <a:extLst>
              <a:ext uri="{FF2B5EF4-FFF2-40B4-BE49-F238E27FC236}">
                <a16:creationId xmlns:a16="http://schemas.microsoft.com/office/drawing/2014/main" id="{DA1F46CC-5886-4B84-8B8D-DCD8D8AC532C}"/>
              </a:ext>
            </a:extLst>
          </p:cNvPr>
          <p:cNvSpPr/>
          <p:nvPr/>
        </p:nvSpPr>
        <p:spPr>
          <a:xfrm>
            <a:off x="419100" y="4643959"/>
            <a:ext cx="6096000" cy="646331"/>
          </a:xfrm>
          <a:prstGeom prst="rect">
            <a:avLst/>
          </a:prstGeom>
        </p:spPr>
        <p:txBody>
          <a:bodyPr>
            <a:spAutoFit/>
          </a:bodyPr>
          <a:lstStyle/>
          <a:p>
            <a:r>
              <a:rPr lang="en-GB" dirty="0">
                <a:latin typeface="Segoe UI" panose="020B0502040204020203" pitchFamily="34" charset="0"/>
              </a:rPr>
              <a:t>💬 Started as a Coder and than shifted to application support and gradually transitioned into BA role.</a:t>
            </a:r>
            <a:endParaRPr lang="en-GB" b="0" i="0" dirty="0">
              <a:effectLst/>
              <a:latin typeface="Segoe UI" panose="020B0502040204020203" pitchFamily="34" charset="0"/>
            </a:endParaRPr>
          </a:p>
        </p:txBody>
      </p:sp>
      <p:sp>
        <p:nvSpPr>
          <p:cNvPr id="7" name="Rectangle 6">
            <a:extLst>
              <a:ext uri="{FF2B5EF4-FFF2-40B4-BE49-F238E27FC236}">
                <a16:creationId xmlns:a16="http://schemas.microsoft.com/office/drawing/2014/main" id="{633CEDBA-BBA7-4316-8FC5-0154FF479703}"/>
              </a:ext>
            </a:extLst>
          </p:cNvPr>
          <p:cNvSpPr/>
          <p:nvPr/>
        </p:nvSpPr>
        <p:spPr>
          <a:xfrm>
            <a:off x="4622800" y="3909744"/>
            <a:ext cx="6096000" cy="646331"/>
          </a:xfrm>
          <a:prstGeom prst="rect">
            <a:avLst/>
          </a:prstGeom>
        </p:spPr>
        <p:txBody>
          <a:bodyPr>
            <a:spAutoFit/>
          </a:bodyPr>
          <a:lstStyle/>
          <a:p>
            <a:r>
              <a:rPr lang="en-GB" dirty="0">
                <a:latin typeface="Segoe UI" panose="020B0502040204020203" pitchFamily="34" charset="0"/>
              </a:rPr>
              <a:t>💬 Quality Management, Auditing and Trouble Shooting in Commercial </a:t>
            </a:r>
            <a:r>
              <a:rPr lang="en-GB" dirty="0" err="1">
                <a:latin typeface="Segoe UI" panose="020B0502040204020203" pitchFamily="34" charset="0"/>
              </a:rPr>
              <a:t>Automative</a:t>
            </a:r>
            <a:endParaRPr lang="en-GB" b="0" i="0" dirty="0">
              <a:effectLst/>
              <a:latin typeface="Segoe UI" panose="020B0502040204020203" pitchFamily="34" charset="0"/>
            </a:endParaRPr>
          </a:p>
        </p:txBody>
      </p:sp>
      <p:sp>
        <p:nvSpPr>
          <p:cNvPr id="8" name="Rectangle 7">
            <a:extLst>
              <a:ext uri="{FF2B5EF4-FFF2-40B4-BE49-F238E27FC236}">
                <a16:creationId xmlns:a16="http://schemas.microsoft.com/office/drawing/2014/main" id="{1C7F97F6-9924-48B9-A442-4449F50A9792}"/>
              </a:ext>
            </a:extLst>
          </p:cNvPr>
          <p:cNvSpPr/>
          <p:nvPr/>
        </p:nvSpPr>
        <p:spPr>
          <a:xfrm>
            <a:off x="6096000" y="2301926"/>
            <a:ext cx="6096000" cy="646331"/>
          </a:xfrm>
          <a:prstGeom prst="rect">
            <a:avLst/>
          </a:prstGeom>
        </p:spPr>
        <p:txBody>
          <a:bodyPr>
            <a:spAutoFit/>
          </a:bodyPr>
          <a:lstStyle/>
          <a:p>
            <a:r>
              <a:rPr lang="en-GB" dirty="0">
                <a:latin typeface="Segoe UI" panose="020B0502040204020203" pitchFamily="34" charset="0"/>
              </a:rPr>
              <a:t>💬 I was a Business &amp; Economics Secondary School Teacher</a:t>
            </a:r>
            <a:endParaRPr lang="en-GB" b="0" i="0" dirty="0">
              <a:effectLst/>
              <a:latin typeface="Segoe UI" panose="020B0502040204020203" pitchFamily="34" charset="0"/>
            </a:endParaRPr>
          </a:p>
        </p:txBody>
      </p:sp>
      <p:sp>
        <p:nvSpPr>
          <p:cNvPr id="9" name="Rectangle 8">
            <a:extLst>
              <a:ext uri="{FF2B5EF4-FFF2-40B4-BE49-F238E27FC236}">
                <a16:creationId xmlns:a16="http://schemas.microsoft.com/office/drawing/2014/main" id="{F8C6740D-72DD-43E9-B840-4C5A7D49551C}"/>
              </a:ext>
            </a:extLst>
          </p:cNvPr>
          <p:cNvSpPr/>
          <p:nvPr/>
        </p:nvSpPr>
        <p:spPr>
          <a:xfrm>
            <a:off x="9144000" y="4676793"/>
            <a:ext cx="2654894" cy="369332"/>
          </a:xfrm>
          <a:prstGeom prst="rect">
            <a:avLst/>
          </a:prstGeom>
        </p:spPr>
        <p:txBody>
          <a:bodyPr wrap="none">
            <a:spAutoFit/>
          </a:bodyPr>
          <a:lstStyle/>
          <a:p>
            <a:r>
              <a:rPr lang="en-GB" dirty="0">
                <a:latin typeface="Segoe UI" panose="020B0502040204020203" pitchFamily="34" charset="0"/>
              </a:rPr>
              <a:t>💬 Retail store manager</a:t>
            </a:r>
            <a:endParaRPr lang="en-GB" dirty="0"/>
          </a:p>
        </p:txBody>
      </p:sp>
      <p:sp>
        <p:nvSpPr>
          <p:cNvPr id="10" name="Rectangle 9">
            <a:extLst>
              <a:ext uri="{FF2B5EF4-FFF2-40B4-BE49-F238E27FC236}">
                <a16:creationId xmlns:a16="http://schemas.microsoft.com/office/drawing/2014/main" id="{79687B18-6EF7-4120-85FD-6078FB8609BF}"/>
              </a:ext>
            </a:extLst>
          </p:cNvPr>
          <p:cNvSpPr/>
          <p:nvPr/>
        </p:nvSpPr>
        <p:spPr>
          <a:xfrm>
            <a:off x="7756301" y="5656894"/>
            <a:ext cx="2312043" cy="369332"/>
          </a:xfrm>
          <a:prstGeom prst="rect">
            <a:avLst/>
          </a:prstGeom>
        </p:spPr>
        <p:txBody>
          <a:bodyPr wrap="none">
            <a:spAutoFit/>
          </a:bodyPr>
          <a:lstStyle/>
          <a:p>
            <a:r>
              <a:rPr lang="en-GB" dirty="0">
                <a:latin typeface="Segoe UI" panose="020B0502040204020203" pitchFamily="34" charset="0"/>
              </a:rPr>
              <a:t>💬 Call Centre agent</a:t>
            </a:r>
            <a:endParaRPr lang="en-GB" dirty="0"/>
          </a:p>
        </p:txBody>
      </p:sp>
    </p:spTree>
    <p:extLst>
      <p:ext uri="{BB962C8B-B14F-4D97-AF65-F5344CB8AC3E}">
        <p14:creationId xmlns:p14="http://schemas.microsoft.com/office/powerpoint/2010/main" val="3454976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childTnLst>
                                </p:cTn>
                              </p:par>
                            </p:childTnLst>
                          </p:cTn>
                        </p:par>
                        <p:par>
                          <p:cTn id="10" fill="hold">
                            <p:stCondLst>
                              <p:cond delay="500"/>
                            </p:stCondLst>
                            <p:childTnLst>
                              <p:par>
                                <p:cTn id="11" presetID="1" presetClass="entr" presetSubtype="0" fill="hold" grpId="0" nodeType="afterEffect">
                                  <p:stCondLst>
                                    <p:cond delay="40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90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130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160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260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59A49-BCE6-4511-A0F9-F94403526815}"/>
              </a:ext>
            </a:extLst>
          </p:cNvPr>
          <p:cNvSpPr>
            <a:spLocks noGrp="1"/>
          </p:cNvSpPr>
          <p:nvPr>
            <p:ph type="title"/>
          </p:nvPr>
        </p:nvSpPr>
        <p:spPr/>
        <p:txBody>
          <a:bodyPr/>
          <a:lstStyle/>
          <a:p>
            <a:r>
              <a:rPr lang="en-GB" dirty="0"/>
              <a:t>What does the future hold? What would you like to be doing in 10 years?</a:t>
            </a:r>
          </a:p>
        </p:txBody>
      </p:sp>
      <p:sp>
        <p:nvSpPr>
          <p:cNvPr id="4" name="Rectangle 3">
            <a:extLst>
              <a:ext uri="{FF2B5EF4-FFF2-40B4-BE49-F238E27FC236}">
                <a16:creationId xmlns:a16="http://schemas.microsoft.com/office/drawing/2014/main" id="{D5D82E03-EEED-4ADD-B21B-720DCBAE783E}"/>
              </a:ext>
            </a:extLst>
          </p:cNvPr>
          <p:cNvSpPr/>
          <p:nvPr/>
        </p:nvSpPr>
        <p:spPr>
          <a:xfrm>
            <a:off x="5494314" y="2284458"/>
            <a:ext cx="6314293" cy="461665"/>
          </a:xfrm>
          <a:prstGeom prst="rect">
            <a:avLst/>
          </a:prstGeom>
        </p:spPr>
        <p:txBody>
          <a:bodyPr wrap="none">
            <a:spAutoFit/>
          </a:bodyPr>
          <a:lstStyle/>
          <a:p>
            <a:r>
              <a:rPr lang="en-GB" sz="2400" dirty="0">
                <a:latin typeface="Segoe UI" panose="020B0502040204020203" pitchFamily="34" charset="0"/>
              </a:rPr>
              <a:t>💬 Driving business strategy at a Group level</a:t>
            </a:r>
            <a:endParaRPr lang="en-GB" sz="2400" b="0" i="0" dirty="0">
              <a:effectLst/>
              <a:latin typeface="Segoe UI" panose="020B0502040204020203" pitchFamily="34" charset="0"/>
            </a:endParaRPr>
          </a:p>
        </p:txBody>
      </p:sp>
      <p:sp>
        <p:nvSpPr>
          <p:cNvPr id="5" name="Rectangle 4">
            <a:extLst>
              <a:ext uri="{FF2B5EF4-FFF2-40B4-BE49-F238E27FC236}">
                <a16:creationId xmlns:a16="http://schemas.microsoft.com/office/drawing/2014/main" id="{228ECA89-FCFE-4EEE-BEA2-95F882245086}"/>
              </a:ext>
            </a:extLst>
          </p:cNvPr>
          <p:cNvSpPr/>
          <p:nvPr/>
        </p:nvSpPr>
        <p:spPr>
          <a:xfrm>
            <a:off x="557123" y="4976182"/>
            <a:ext cx="6519399" cy="830997"/>
          </a:xfrm>
          <a:prstGeom prst="rect">
            <a:avLst/>
          </a:prstGeom>
        </p:spPr>
        <p:txBody>
          <a:bodyPr wrap="square">
            <a:spAutoFit/>
          </a:bodyPr>
          <a:lstStyle/>
          <a:p>
            <a:r>
              <a:rPr lang="en-GB" sz="2400" dirty="0">
                <a:latin typeface="Segoe UI" panose="020B0502040204020203" pitchFamily="34" charset="0"/>
              </a:rPr>
              <a:t>💬 Sustainability inline with the latest tech unsure of the role title</a:t>
            </a:r>
            <a:endParaRPr lang="en-GB" sz="2400" b="0" i="0" dirty="0">
              <a:effectLst/>
              <a:latin typeface="Segoe UI" panose="020B0502040204020203" pitchFamily="34" charset="0"/>
            </a:endParaRPr>
          </a:p>
        </p:txBody>
      </p:sp>
      <p:sp>
        <p:nvSpPr>
          <p:cNvPr id="6" name="Rectangle 5">
            <a:extLst>
              <a:ext uri="{FF2B5EF4-FFF2-40B4-BE49-F238E27FC236}">
                <a16:creationId xmlns:a16="http://schemas.microsoft.com/office/drawing/2014/main" id="{E99233AD-04F3-4165-A705-01A7AEE43CB5}"/>
              </a:ext>
            </a:extLst>
          </p:cNvPr>
          <p:cNvSpPr/>
          <p:nvPr/>
        </p:nvSpPr>
        <p:spPr>
          <a:xfrm>
            <a:off x="7642747" y="5489055"/>
            <a:ext cx="4549254" cy="830997"/>
          </a:xfrm>
          <a:prstGeom prst="rect">
            <a:avLst/>
          </a:prstGeom>
        </p:spPr>
        <p:txBody>
          <a:bodyPr wrap="square">
            <a:spAutoFit/>
          </a:bodyPr>
          <a:lstStyle/>
          <a:p>
            <a:r>
              <a:rPr lang="en-GB" sz="2400" dirty="0">
                <a:latin typeface="Segoe UI" panose="020B0502040204020203" pitchFamily="34" charset="0"/>
              </a:rPr>
              <a:t>💬 Product owner/Senior product owner</a:t>
            </a:r>
            <a:endParaRPr lang="en-GB" sz="2400" b="0" i="0" dirty="0">
              <a:effectLst/>
              <a:latin typeface="Segoe UI" panose="020B0502040204020203" pitchFamily="34" charset="0"/>
            </a:endParaRPr>
          </a:p>
        </p:txBody>
      </p:sp>
      <p:sp>
        <p:nvSpPr>
          <p:cNvPr id="7" name="Rectangle 6">
            <a:extLst>
              <a:ext uri="{FF2B5EF4-FFF2-40B4-BE49-F238E27FC236}">
                <a16:creationId xmlns:a16="http://schemas.microsoft.com/office/drawing/2014/main" id="{3368EFB1-BC62-44F0-BCEC-EC472B8A9934}"/>
              </a:ext>
            </a:extLst>
          </p:cNvPr>
          <p:cNvSpPr/>
          <p:nvPr/>
        </p:nvSpPr>
        <p:spPr>
          <a:xfrm>
            <a:off x="556420" y="2920606"/>
            <a:ext cx="6096000" cy="1200329"/>
          </a:xfrm>
          <a:prstGeom prst="rect">
            <a:avLst/>
          </a:prstGeom>
        </p:spPr>
        <p:txBody>
          <a:bodyPr>
            <a:spAutoFit/>
          </a:bodyPr>
          <a:lstStyle/>
          <a:p>
            <a:r>
              <a:rPr lang="en-GB" sz="2400" dirty="0">
                <a:latin typeface="Segoe UI" panose="020B0502040204020203" pitchFamily="34" charset="0"/>
              </a:rPr>
              <a:t>💬 Lead BA / BA Manager or stepping over to the dark side of project/programme management.</a:t>
            </a:r>
            <a:endParaRPr lang="en-GB" sz="2400" b="0" i="0" dirty="0">
              <a:effectLst/>
              <a:latin typeface="Segoe UI" panose="020B0502040204020203" pitchFamily="34" charset="0"/>
            </a:endParaRPr>
          </a:p>
        </p:txBody>
      </p:sp>
      <p:sp>
        <p:nvSpPr>
          <p:cNvPr id="8" name="Rectangle 7">
            <a:extLst>
              <a:ext uri="{FF2B5EF4-FFF2-40B4-BE49-F238E27FC236}">
                <a16:creationId xmlns:a16="http://schemas.microsoft.com/office/drawing/2014/main" id="{3BDDA2D6-C783-4841-9064-F519115FA710}"/>
              </a:ext>
            </a:extLst>
          </p:cNvPr>
          <p:cNvSpPr/>
          <p:nvPr/>
        </p:nvSpPr>
        <p:spPr>
          <a:xfrm>
            <a:off x="5321287" y="3922202"/>
            <a:ext cx="6096000" cy="830997"/>
          </a:xfrm>
          <a:prstGeom prst="rect">
            <a:avLst/>
          </a:prstGeom>
        </p:spPr>
        <p:txBody>
          <a:bodyPr>
            <a:spAutoFit/>
          </a:bodyPr>
          <a:lstStyle/>
          <a:p>
            <a:r>
              <a:rPr lang="en-GB" sz="2400" dirty="0">
                <a:latin typeface="Segoe UI" panose="020B0502040204020203" pitchFamily="34" charset="0"/>
              </a:rPr>
              <a:t>💬 Something different to analysis, leading a change department </a:t>
            </a:r>
            <a:endParaRPr lang="en-GB" sz="2400" b="0" i="0" dirty="0">
              <a:effectLst/>
              <a:latin typeface="Segoe UI" panose="020B0502040204020203" pitchFamily="34" charset="0"/>
            </a:endParaRPr>
          </a:p>
        </p:txBody>
      </p:sp>
    </p:spTree>
    <p:extLst>
      <p:ext uri="{BB962C8B-B14F-4D97-AF65-F5344CB8AC3E}">
        <p14:creationId xmlns:p14="http://schemas.microsoft.com/office/powerpoint/2010/main" val="2072592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30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90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90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160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442E6D-F3A4-47C2-AFB5-7C55A18BDBA8}"/>
              </a:ext>
            </a:extLst>
          </p:cNvPr>
          <p:cNvSpPr>
            <a:spLocks noGrp="1"/>
          </p:cNvSpPr>
          <p:nvPr>
            <p:ph type="title"/>
          </p:nvPr>
        </p:nvSpPr>
        <p:spPr/>
        <p:txBody>
          <a:bodyPr/>
          <a:lstStyle/>
          <a:p>
            <a:r>
              <a:rPr lang="en-GB" dirty="0"/>
              <a:t>My Journey: before, during and after being a BA</a:t>
            </a:r>
          </a:p>
        </p:txBody>
      </p:sp>
      <p:pic>
        <p:nvPicPr>
          <p:cNvPr id="8" name="Content Placeholder 7" descr="A person wearing glasses posing for the camera&#10;&#10;Description automatically generated">
            <a:extLst>
              <a:ext uri="{FF2B5EF4-FFF2-40B4-BE49-F238E27FC236}">
                <a16:creationId xmlns:a16="http://schemas.microsoft.com/office/drawing/2014/main" id="{1B6BD502-7BD4-4AD7-BCFE-D228FEA551CA}"/>
              </a:ext>
            </a:extLst>
          </p:cNvPr>
          <p:cNvPicPr>
            <a:picLocks noGrp="1" noChangeAspect="1"/>
          </p:cNvPicPr>
          <p:nvPr>
            <p:ph idx="1"/>
          </p:nvPr>
        </p:nvPicPr>
        <p:blipFill>
          <a:blip r:embed="rId3"/>
          <a:stretch>
            <a:fillRect/>
          </a:stretch>
        </p:blipFill>
        <p:spPr>
          <a:xfrm>
            <a:off x="1240311" y="2655869"/>
            <a:ext cx="2086943" cy="3132718"/>
          </a:xfrm>
        </p:spPr>
      </p:pic>
      <p:sp>
        <p:nvSpPr>
          <p:cNvPr id="9" name="TextBox 8">
            <a:extLst>
              <a:ext uri="{FF2B5EF4-FFF2-40B4-BE49-F238E27FC236}">
                <a16:creationId xmlns:a16="http://schemas.microsoft.com/office/drawing/2014/main" id="{79074002-1A31-4DD8-907C-38EAAE955EFC}"/>
              </a:ext>
            </a:extLst>
          </p:cNvPr>
          <p:cNvSpPr txBox="1"/>
          <p:nvPr/>
        </p:nvSpPr>
        <p:spPr>
          <a:xfrm>
            <a:off x="767858" y="6005146"/>
            <a:ext cx="3320566" cy="276999"/>
          </a:xfrm>
          <a:prstGeom prst="rect">
            <a:avLst/>
          </a:prstGeom>
          <a:noFill/>
        </p:spPr>
        <p:txBody>
          <a:bodyPr wrap="square" rtlCol="0">
            <a:spAutoFit/>
          </a:bodyPr>
          <a:lstStyle/>
          <a:p>
            <a:r>
              <a:rPr lang="en-GB" sz="1200" dirty="0">
                <a:hlinkClick r:id="rId4"/>
              </a:rPr>
              <a:t>https://www.linkedin.com/in/hollowayian/</a:t>
            </a:r>
            <a:endParaRPr lang="en-GB" sz="1200" dirty="0"/>
          </a:p>
        </p:txBody>
      </p:sp>
      <p:pic>
        <p:nvPicPr>
          <p:cNvPr id="11" name="Picture 10" descr="A close up of a sign&#10;&#10;Description automatically generated">
            <a:extLst>
              <a:ext uri="{FF2B5EF4-FFF2-40B4-BE49-F238E27FC236}">
                <a16:creationId xmlns:a16="http://schemas.microsoft.com/office/drawing/2014/main" id="{57CD549F-8BEE-4592-9D75-E484AC73844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669792" y="3090058"/>
            <a:ext cx="2870336" cy="840919"/>
          </a:xfrm>
          <a:prstGeom prst="rect">
            <a:avLst/>
          </a:prstGeom>
        </p:spPr>
      </p:pic>
      <p:pic>
        <p:nvPicPr>
          <p:cNvPr id="14" name="Picture 13" descr="A picture containing drawing&#10;&#10;Description automatically generated">
            <a:extLst>
              <a:ext uri="{FF2B5EF4-FFF2-40B4-BE49-F238E27FC236}">
                <a16:creationId xmlns:a16="http://schemas.microsoft.com/office/drawing/2014/main" id="{89C7FE13-D9FF-47E1-88B6-0CDEAFFE39F0}"/>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8841667" y="1386753"/>
            <a:ext cx="832692" cy="1118020"/>
          </a:xfrm>
          <a:prstGeom prst="rect">
            <a:avLst/>
          </a:prstGeom>
        </p:spPr>
      </p:pic>
      <p:pic>
        <p:nvPicPr>
          <p:cNvPr id="17" name="Picture 16" descr="A close up of a logo&#10;&#10;Description automatically generated">
            <a:extLst>
              <a:ext uri="{FF2B5EF4-FFF2-40B4-BE49-F238E27FC236}">
                <a16:creationId xmlns:a16="http://schemas.microsoft.com/office/drawing/2014/main" id="{FF4DD649-9F3F-4961-BD4B-CAF5CB2D7585}"/>
              </a:ext>
            </a:extLst>
          </p:cNvPr>
          <p:cNvPicPr>
            <a:picLocks noChangeAspect="1"/>
          </p:cNvPicPr>
          <p:nvPr/>
        </p:nvPicPr>
        <p:blipFill>
          <a:blip r:embed="rId9">
            <a:extLst>
              <a:ext uri="{837473B0-CC2E-450A-ABE3-18F120FF3D39}">
                <a1611:picAttrSrcUrl xmlns:a1611="http://schemas.microsoft.com/office/drawing/2016/11/main" r:id="rId10"/>
              </a:ext>
            </a:extLst>
          </a:blip>
          <a:stretch>
            <a:fillRect/>
          </a:stretch>
        </p:blipFill>
        <p:spPr>
          <a:xfrm>
            <a:off x="9350265" y="2338325"/>
            <a:ext cx="2841735" cy="2550339"/>
          </a:xfrm>
          <a:prstGeom prst="rect">
            <a:avLst/>
          </a:prstGeom>
        </p:spPr>
      </p:pic>
      <p:pic>
        <p:nvPicPr>
          <p:cNvPr id="20" name="Picture 19" descr="A picture containing drawing&#10;&#10;Description automatically generated">
            <a:extLst>
              <a:ext uri="{FF2B5EF4-FFF2-40B4-BE49-F238E27FC236}">
                <a16:creationId xmlns:a16="http://schemas.microsoft.com/office/drawing/2014/main" id="{B0E34DAA-9EE7-4779-A257-A77D5817E77F}"/>
              </a:ext>
            </a:extLst>
          </p:cNvPr>
          <p:cNvPicPr>
            <a:picLocks noChangeAspect="1"/>
          </p:cNvPicPr>
          <p:nvPr/>
        </p:nvPicPr>
        <p:blipFill>
          <a:blip r:embed="rId11">
            <a:extLst>
              <a:ext uri="{837473B0-CC2E-450A-ABE3-18F120FF3D39}">
                <a1611:picAttrSrcUrl xmlns:a1611="http://schemas.microsoft.com/office/drawing/2016/11/main" r:id="rId12"/>
              </a:ext>
            </a:extLst>
          </a:blip>
          <a:stretch>
            <a:fillRect/>
          </a:stretch>
        </p:blipFill>
        <p:spPr>
          <a:xfrm>
            <a:off x="8104960" y="4859392"/>
            <a:ext cx="1245305" cy="1248419"/>
          </a:xfrm>
          <a:prstGeom prst="rect">
            <a:avLst/>
          </a:prstGeom>
        </p:spPr>
      </p:pic>
      <p:pic>
        <p:nvPicPr>
          <p:cNvPr id="23" name="Picture 22" descr="A close up of a sign&#10;&#10;Description automatically generated">
            <a:extLst>
              <a:ext uri="{FF2B5EF4-FFF2-40B4-BE49-F238E27FC236}">
                <a16:creationId xmlns:a16="http://schemas.microsoft.com/office/drawing/2014/main" id="{AD82433F-AEBA-415C-B2A5-D9739CF4F384}"/>
              </a:ext>
            </a:extLst>
          </p:cNvPr>
          <p:cNvPicPr>
            <a:picLocks noChangeAspect="1"/>
          </p:cNvPicPr>
          <p:nvPr/>
        </p:nvPicPr>
        <p:blipFill>
          <a:blip r:embed="rId13">
            <a:extLst>
              <a:ext uri="{837473B0-CC2E-450A-ABE3-18F120FF3D39}">
                <a1611:picAttrSrcUrl xmlns:a1611="http://schemas.microsoft.com/office/drawing/2016/11/main" r:id="rId14"/>
              </a:ext>
            </a:extLst>
          </a:blip>
          <a:stretch>
            <a:fillRect/>
          </a:stretch>
        </p:blipFill>
        <p:spPr>
          <a:xfrm>
            <a:off x="6091423" y="4831619"/>
            <a:ext cx="1248419" cy="1248419"/>
          </a:xfrm>
          <a:prstGeom prst="rect">
            <a:avLst/>
          </a:prstGeom>
        </p:spPr>
      </p:pic>
      <p:pic>
        <p:nvPicPr>
          <p:cNvPr id="26" name="Picture 25" descr="A picture containing clock, drawing, computer&#10;&#10;Description automatically generated">
            <a:extLst>
              <a:ext uri="{FF2B5EF4-FFF2-40B4-BE49-F238E27FC236}">
                <a16:creationId xmlns:a16="http://schemas.microsoft.com/office/drawing/2014/main" id="{FADB7422-771A-4E5C-84CA-13E0C06CBE7D}"/>
              </a:ext>
            </a:extLst>
          </p:cNvPr>
          <p:cNvPicPr>
            <a:picLocks noChangeAspect="1"/>
          </p:cNvPicPr>
          <p:nvPr/>
        </p:nvPicPr>
        <p:blipFill>
          <a:blip r:embed="rId15">
            <a:extLst>
              <a:ext uri="{837473B0-CC2E-450A-ABE3-18F120FF3D39}">
                <a1611:picAttrSrcUrl xmlns:a1611="http://schemas.microsoft.com/office/drawing/2016/11/main" r:id="rId16"/>
              </a:ext>
            </a:extLst>
          </a:blip>
          <a:stretch>
            <a:fillRect/>
          </a:stretch>
        </p:blipFill>
        <p:spPr>
          <a:xfrm>
            <a:off x="4464005" y="4097566"/>
            <a:ext cx="2113832" cy="446547"/>
          </a:xfrm>
          <a:prstGeom prst="rect">
            <a:avLst/>
          </a:prstGeom>
        </p:spPr>
      </p:pic>
      <p:pic>
        <p:nvPicPr>
          <p:cNvPr id="29" name="Picture 28" descr="A close up of a logo&#10;&#10;Description automatically generated">
            <a:extLst>
              <a:ext uri="{FF2B5EF4-FFF2-40B4-BE49-F238E27FC236}">
                <a16:creationId xmlns:a16="http://schemas.microsoft.com/office/drawing/2014/main" id="{4A815375-0BF4-46CA-A62B-A397685FF3CB}"/>
              </a:ext>
            </a:extLst>
          </p:cNvPr>
          <p:cNvPicPr>
            <a:picLocks noChangeAspect="1"/>
          </p:cNvPicPr>
          <p:nvPr/>
        </p:nvPicPr>
        <p:blipFill>
          <a:blip r:embed="rId17">
            <a:extLst>
              <a:ext uri="{837473B0-CC2E-450A-ABE3-18F120FF3D39}">
                <a1611:picAttrSrcUrl xmlns:a1611="http://schemas.microsoft.com/office/drawing/2016/11/main" r:id="rId18"/>
              </a:ext>
            </a:extLst>
          </a:blip>
          <a:stretch>
            <a:fillRect/>
          </a:stretch>
        </p:blipFill>
        <p:spPr>
          <a:xfrm>
            <a:off x="4788099" y="2137865"/>
            <a:ext cx="984628" cy="1728022"/>
          </a:xfrm>
          <a:prstGeom prst="rect">
            <a:avLst/>
          </a:prstGeom>
        </p:spPr>
      </p:pic>
      <p:pic>
        <p:nvPicPr>
          <p:cNvPr id="2" name="Picture 1">
            <a:extLst>
              <a:ext uri="{FF2B5EF4-FFF2-40B4-BE49-F238E27FC236}">
                <a16:creationId xmlns:a16="http://schemas.microsoft.com/office/drawing/2014/main" id="{1E2D5EA9-2D78-406F-A40D-FEAD72E12A05}"/>
              </a:ext>
            </a:extLst>
          </p:cNvPr>
          <p:cNvPicPr>
            <a:picLocks noChangeAspect="1"/>
          </p:cNvPicPr>
          <p:nvPr/>
        </p:nvPicPr>
        <p:blipFill>
          <a:blip r:embed="rId19"/>
          <a:stretch>
            <a:fillRect/>
          </a:stretch>
        </p:blipFill>
        <p:spPr>
          <a:xfrm>
            <a:off x="6042205" y="1416950"/>
            <a:ext cx="1652887" cy="653467"/>
          </a:xfrm>
          <a:prstGeom prst="rect">
            <a:avLst/>
          </a:prstGeom>
        </p:spPr>
      </p:pic>
    </p:spTree>
    <p:extLst>
      <p:ext uri="{BB962C8B-B14F-4D97-AF65-F5344CB8AC3E}">
        <p14:creationId xmlns:p14="http://schemas.microsoft.com/office/powerpoint/2010/main" val="188740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0442E6D-F3A4-47C2-AFB5-7C55A18BDBA8}"/>
              </a:ext>
            </a:extLst>
          </p:cNvPr>
          <p:cNvSpPr>
            <a:spLocks noGrp="1"/>
          </p:cNvSpPr>
          <p:nvPr>
            <p:ph type="title"/>
          </p:nvPr>
        </p:nvSpPr>
        <p:spPr/>
        <p:txBody>
          <a:bodyPr/>
          <a:lstStyle/>
          <a:p>
            <a:r>
              <a:rPr lang="en-GB" dirty="0"/>
              <a:t>My Journey: before, during and after being a BA</a:t>
            </a:r>
          </a:p>
        </p:txBody>
      </p:sp>
      <p:graphicFrame>
        <p:nvGraphicFramePr>
          <p:cNvPr id="7" name="Table 9">
            <a:extLst>
              <a:ext uri="{FF2B5EF4-FFF2-40B4-BE49-F238E27FC236}">
                <a16:creationId xmlns:a16="http://schemas.microsoft.com/office/drawing/2014/main" id="{68382729-2500-4744-94F4-DD21E721F6E4}"/>
              </a:ext>
            </a:extLst>
          </p:cNvPr>
          <p:cNvGraphicFramePr>
            <a:graphicFrameLocks noGrp="1"/>
          </p:cNvGraphicFramePr>
          <p:nvPr>
            <p:extLst>
              <p:ext uri="{D42A27DB-BD31-4B8C-83A1-F6EECF244321}">
                <p14:modId xmlns:p14="http://schemas.microsoft.com/office/powerpoint/2010/main" val="2786037999"/>
              </p:ext>
            </p:extLst>
          </p:nvPr>
        </p:nvGraphicFramePr>
        <p:xfrm>
          <a:off x="137458" y="109885"/>
          <a:ext cx="11898599" cy="6471668"/>
        </p:xfrm>
        <a:graphic>
          <a:graphicData uri="http://schemas.openxmlformats.org/drawingml/2006/table">
            <a:tbl>
              <a:tblPr firstRow="1" bandRow="1">
                <a:tableStyleId>{5C22544A-7EE6-4342-B048-85BDC9FD1C3A}</a:tableStyleId>
              </a:tblPr>
              <a:tblGrid>
                <a:gridCol w="1334621">
                  <a:extLst>
                    <a:ext uri="{9D8B030D-6E8A-4147-A177-3AD203B41FA5}">
                      <a16:colId xmlns:a16="http://schemas.microsoft.com/office/drawing/2014/main" val="4093673660"/>
                    </a:ext>
                  </a:extLst>
                </a:gridCol>
                <a:gridCol w="1860394">
                  <a:extLst>
                    <a:ext uri="{9D8B030D-6E8A-4147-A177-3AD203B41FA5}">
                      <a16:colId xmlns:a16="http://schemas.microsoft.com/office/drawing/2014/main" val="3032747627"/>
                    </a:ext>
                  </a:extLst>
                </a:gridCol>
                <a:gridCol w="480720">
                  <a:extLst>
                    <a:ext uri="{9D8B030D-6E8A-4147-A177-3AD203B41FA5}">
                      <a16:colId xmlns:a16="http://schemas.microsoft.com/office/drawing/2014/main" val="2186798937"/>
                    </a:ext>
                  </a:extLst>
                </a:gridCol>
                <a:gridCol w="451820">
                  <a:extLst>
                    <a:ext uri="{9D8B030D-6E8A-4147-A177-3AD203B41FA5}">
                      <a16:colId xmlns:a16="http://schemas.microsoft.com/office/drawing/2014/main" val="4253153060"/>
                    </a:ext>
                  </a:extLst>
                </a:gridCol>
                <a:gridCol w="812724">
                  <a:extLst>
                    <a:ext uri="{9D8B030D-6E8A-4147-A177-3AD203B41FA5}">
                      <a16:colId xmlns:a16="http://schemas.microsoft.com/office/drawing/2014/main" val="2797428805"/>
                    </a:ext>
                  </a:extLst>
                </a:gridCol>
                <a:gridCol w="722911">
                  <a:extLst>
                    <a:ext uri="{9D8B030D-6E8A-4147-A177-3AD203B41FA5}">
                      <a16:colId xmlns:a16="http://schemas.microsoft.com/office/drawing/2014/main" val="4085021677"/>
                    </a:ext>
                  </a:extLst>
                </a:gridCol>
                <a:gridCol w="722911">
                  <a:extLst>
                    <a:ext uri="{9D8B030D-6E8A-4147-A177-3AD203B41FA5}">
                      <a16:colId xmlns:a16="http://schemas.microsoft.com/office/drawing/2014/main" val="1977581089"/>
                    </a:ext>
                  </a:extLst>
                </a:gridCol>
                <a:gridCol w="504631">
                  <a:extLst>
                    <a:ext uri="{9D8B030D-6E8A-4147-A177-3AD203B41FA5}">
                      <a16:colId xmlns:a16="http://schemas.microsoft.com/office/drawing/2014/main" val="900063930"/>
                    </a:ext>
                  </a:extLst>
                </a:gridCol>
                <a:gridCol w="451820">
                  <a:extLst>
                    <a:ext uri="{9D8B030D-6E8A-4147-A177-3AD203B41FA5}">
                      <a16:colId xmlns:a16="http://schemas.microsoft.com/office/drawing/2014/main" val="1352333921"/>
                    </a:ext>
                  </a:extLst>
                </a:gridCol>
                <a:gridCol w="722911">
                  <a:extLst>
                    <a:ext uri="{9D8B030D-6E8A-4147-A177-3AD203B41FA5}">
                      <a16:colId xmlns:a16="http://schemas.microsoft.com/office/drawing/2014/main" val="4245193899"/>
                    </a:ext>
                  </a:extLst>
                </a:gridCol>
                <a:gridCol w="722911">
                  <a:extLst>
                    <a:ext uri="{9D8B030D-6E8A-4147-A177-3AD203B41FA5}">
                      <a16:colId xmlns:a16="http://schemas.microsoft.com/office/drawing/2014/main" val="1835291560"/>
                    </a:ext>
                  </a:extLst>
                </a:gridCol>
                <a:gridCol w="777556">
                  <a:extLst>
                    <a:ext uri="{9D8B030D-6E8A-4147-A177-3AD203B41FA5}">
                      <a16:colId xmlns:a16="http://schemas.microsoft.com/office/drawing/2014/main" val="3144967033"/>
                    </a:ext>
                  </a:extLst>
                </a:gridCol>
                <a:gridCol w="777557">
                  <a:extLst>
                    <a:ext uri="{9D8B030D-6E8A-4147-A177-3AD203B41FA5}">
                      <a16:colId xmlns:a16="http://schemas.microsoft.com/office/drawing/2014/main" val="3392968124"/>
                    </a:ext>
                  </a:extLst>
                </a:gridCol>
                <a:gridCol w="777556">
                  <a:extLst>
                    <a:ext uri="{9D8B030D-6E8A-4147-A177-3AD203B41FA5}">
                      <a16:colId xmlns:a16="http://schemas.microsoft.com/office/drawing/2014/main" val="3396201091"/>
                    </a:ext>
                  </a:extLst>
                </a:gridCol>
                <a:gridCol w="777556">
                  <a:extLst>
                    <a:ext uri="{9D8B030D-6E8A-4147-A177-3AD203B41FA5}">
                      <a16:colId xmlns:a16="http://schemas.microsoft.com/office/drawing/2014/main" val="1703688427"/>
                    </a:ext>
                  </a:extLst>
                </a:gridCol>
              </a:tblGrid>
              <a:tr h="1545353">
                <a:tc>
                  <a:txBody>
                    <a:bodyPr/>
                    <a:lstStyle/>
                    <a:p>
                      <a:r>
                        <a:rPr lang="en-GB" dirty="0"/>
                        <a:t>Company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Role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Accounting,  </a:t>
                      </a:r>
                    </a:p>
                    <a:p>
                      <a:endParaRPr lang="en-GB"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Budgeting</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Stakeholder management</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Requirement Gathering</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Process Mapping</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Testing</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Architecture</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Process Improvements</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dirty="0"/>
                        <a:t>Running Workshop </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Project Management</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Business Strategy</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Line Management</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dirty="0"/>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Insights Analysis</a:t>
                      </a:r>
                    </a:p>
                  </a:txBody>
                  <a:tcPr vert="vert">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00255344"/>
                  </a:ext>
                </a:extLst>
              </a:tr>
              <a:tr h="369253">
                <a:tc rowSpan="2">
                  <a:txBody>
                    <a:bodyPr/>
                    <a:lstStyle/>
                    <a:p>
                      <a:r>
                        <a:rPr lang="en-GB" dirty="0"/>
                        <a:t>Ericsson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t>Accountant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2362112"/>
                  </a:ext>
                </a:extLst>
              </a:tr>
              <a:tr h="369253">
                <a:tc vMerge="1">
                  <a:txBody>
                    <a:bodyPr/>
                    <a:lstStyle/>
                    <a:p>
                      <a:endParaRPr lang="en-GB"/>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t>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46135134"/>
                  </a:ext>
                </a:extLst>
              </a:tr>
              <a:tr h="374382">
                <a:tc>
                  <a:txBody>
                    <a:bodyPr/>
                    <a:lstStyle/>
                    <a:p>
                      <a:r>
                        <a:rPr lang="en-GB" dirty="0"/>
                        <a:t>Philips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t>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857317"/>
                  </a:ext>
                </a:extLst>
              </a:tr>
              <a:tr h="369253">
                <a:tc rowSpan="4">
                  <a:txBody>
                    <a:bodyPr/>
                    <a:lstStyle/>
                    <a:p>
                      <a:r>
                        <a:rPr lang="en-GB" dirty="0"/>
                        <a:t>O2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t>BA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404651"/>
                  </a:ext>
                </a:extLst>
              </a:tr>
              <a:tr h="469634">
                <a:tc vMerge="1">
                  <a:txBody>
                    <a:bodyPr/>
                    <a:lstStyle/>
                    <a:p>
                      <a:endParaRPr lang="en-GB"/>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t>Project manager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096359"/>
                  </a:ext>
                </a:extLst>
              </a:tr>
              <a:tr h="369253">
                <a:tc vMerge="1">
                  <a:txBody>
                    <a:bodyPr/>
                    <a:lstStyle/>
                    <a:p>
                      <a:endParaRPr lang="en-GB"/>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b="0" dirty="0"/>
                        <a:t>Architect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92670732"/>
                  </a:ext>
                </a:extLst>
              </a:tr>
              <a:tr h="369253">
                <a:tc vMerge="1">
                  <a:txBody>
                    <a:bodyPr/>
                    <a:lstStyle/>
                    <a:p>
                      <a:endParaRPr lang="en-GB"/>
                    </a:p>
                  </a:txBody>
                  <a:tcPr/>
                </a:tc>
                <a:tc>
                  <a:txBody>
                    <a:bodyPr/>
                    <a:lstStyle/>
                    <a:p>
                      <a:r>
                        <a:rPr lang="en-GB" b="0" dirty="0"/>
                        <a:t>Team manager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68206806"/>
                  </a:ext>
                </a:extLst>
              </a:tr>
              <a:tr h="374382">
                <a:tc>
                  <a:txBody>
                    <a:bodyPr/>
                    <a:lstStyle/>
                    <a:p>
                      <a:r>
                        <a:rPr lang="en-GB" dirty="0"/>
                        <a:t>Orange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Business Arch.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677609"/>
                  </a:ext>
                </a:extLst>
              </a:tr>
              <a:tr h="374382">
                <a:tc>
                  <a:txBody>
                    <a:bodyPr/>
                    <a:lstStyle/>
                    <a:p>
                      <a:r>
                        <a:rPr lang="en-GB" dirty="0"/>
                        <a:t>UEFA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t>Team manager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24060464"/>
                  </a:ext>
                </a:extLst>
              </a:tr>
              <a:tr h="369253">
                <a:tc rowSpan="2">
                  <a:txBody>
                    <a:bodyPr/>
                    <a:lstStyle/>
                    <a:p>
                      <a:r>
                        <a:rPr lang="en-GB" dirty="0"/>
                        <a:t>Capita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b="0" dirty="0"/>
                        <a:t>SA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97995658"/>
                  </a:ext>
                </a:extLst>
              </a:tr>
              <a:tr h="369253">
                <a:tc vMerge="1">
                  <a:txBody>
                    <a:bodyPr/>
                    <a:lstStyle/>
                    <a:p>
                      <a:endParaRPr lang="en-GB"/>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Head of Dept.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57082177"/>
                  </a:ext>
                </a:extLst>
              </a:tr>
              <a:tr h="374382">
                <a:tc>
                  <a:txBody>
                    <a:bodyPr/>
                    <a:lstStyle/>
                    <a:p>
                      <a:r>
                        <a:rPr lang="en-GB" dirty="0"/>
                        <a:t>EE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Head of Dept.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50930181"/>
                  </a:ext>
                </a:extLst>
              </a:tr>
              <a:tr h="374382">
                <a:tc>
                  <a:txBody>
                    <a:bodyPr/>
                    <a:lstStyle/>
                    <a:p>
                      <a:r>
                        <a:rPr lang="en-GB" dirty="0"/>
                        <a:t>TalkTalk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800" b="0" i="0" kern="1200" dirty="0">
                          <a:solidFill>
                            <a:schemeClr val="dk1"/>
                          </a:solidFill>
                          <a:effectLst/>
                          <a:latin typeface="+mn-lt"/>
                          <a:ea typeface="+mn-ea"/>
                          <a:cs typeface="+mn-cs"/>
                        </a:rPr>
                        <a:t>Head of Dept.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25037843"/>
                  </a:ext>
                </a:extLst>
              </a:tr>
            </a:tbl>
          </a:graphicData>
        </a:graphic>
      </p:graphicFrame>
      <p:sp>
        <p:nvSpPr>
          <p:cNvPr id="3" name="Oval 2">
            <a:extLst>
              <a:ext uri="{FF2B5EF4-FFF2-40B4-BE49-F238E27FC236}">
                <a16:creationId xmlns:a16="http://schemas.microsoft.com/office/drawing/2014/main" id="{2AC652D3-E8C6-442D-B3AD-C414C89A7884}"/>
              </a:ext>
            </a:extLst>
          </p:cNvPr>
          <p:cNvSpPr/>
          <p:nvPr/>
        </p:nvSpPr>
        <p:spPr>
          <a:xfrm>
            <a:off x="3479311" y="17308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89A3847B-D68A-424B-8326-66472A65964F}"/>
              </a:ext>
            </a:extLst>
          </p:cNvPr>
          <p:cNvSpPr/>
          <p:nvPr/>
        </p:nvSpPr>
        <p:spPr>
          <a:xfrm>
            <a:off x="3476322" y="21125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3E1F895-4B3B-4B88-9324-ABEC6DAFBDF6}"/>
              </a:ext>
            </a:extLst>
          </p:cNvPr>
          <p:cNvSpPr/>
          <p:nvPr/>
        </p:nvSpPr>
        <p:spPr>
          <a:xfrm>
            <a:off x="3475199" y="28759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B023FC04-F2B9-4EF6-B15F-5117FA2F3985}"/>
              </a:ext>
            </a:extLst>
          </p:cNvPr>
          <p:cNvSpPr/>
          <p:nvPr/>
        </p:nvSpPr>
        <p:spPr>
          <a:xfrm>
            <a:off x="3482296" y="24942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7D08DCBA-3AC6-45FB-9E0D-AC4DFFF757A0}"/>
              </a:ext>
            </a:extLst>
          </p:cNvPr>
          <p:cNvSpPr/>
          <p:nvPr/>
        </p:nvSpPr>
        <p:spPr>
          <a:xfrm>
            <a:off x="3479311" y="32576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85F47717-F298-4236-828B-F98454847635}"/>
              </a:ext>
            </a:extLst>
          </p:cNvPr>
          <p:cNvSpPr/>
          <p:nvPr/>
        </p:nvSpPr>
        <p:spPr>
          <a:xfrm>
            <a:off x="3479311" y="36393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21" name="Oval 20">
            <a:extLst>
              <a:ext uri="{FF2B5EF4-FFF2-40B4-BE49-F238E27FC236}">
                <a16:creationId xmlns:a16="http://schemas.microsoft.com/office/drawing/2014/main" id="{7C6266E2-58CF-4960-B25D-06801FD35217}"/>
              </a:ext>
            </a:extLst>
          </p:cNvPr>
          <p:cNvSpPr/>
          <p:nvPr/>
        </p:nvSpPr>
        <p:spPr>
          <a:xfrm>
            <a:off x="3479311" y="44027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22" name="Oval 21">
            <a:extLst>
              <a:ext uri="{FF2B5EF4-FFF2-40B4-BE49-F238E27FC236}">
                <a16:creationId xmlns:a16="http://schemas.microsoft.com/office/drawing/2014/main" id="{7A0A2192-CF99-4C19-9014-403220E024EA}"/>
              </a:ext>
            </a:extLst>
          </p:cNvPr>
          <p:cNvSpPr/>
          <p:nvPr/>
        </p:nvSpPr>
        <p:spPr>
          <a:xfrm>
            <a:off x="3479311" y="40210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AA8620FB-0461-4E28-B355-B493EEF0F506}"/>
              </a:ext>
            </a:extLst>
          </p:cNvPr>
          <p:cNvSpPr/>
          <p:nvPr/>
        </p:nvSpPr>
        <p:spPr>
          <a:xfrm>
            <a:off x="3479311" y="47844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DEFE700E-88DB-42C0-9EF9-11E866148F7E}"/>
              </a:ext>
            </a:extLst>
          </p:cNvPr>
          <p:cNvSpPr/>
          <p:nvPr/>
        </p:nvSpPr>
        <p:spPr>
          <a:xfrm>
            <a:off x="3479311" y="51661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36" name="Oval 35">
            <a:extLst>
              <a:ext uri="{FF2B5EF4-FFF2-40B4-BE49-F238E27FC236}">
                <a16:creationId xmlns:a16="http://schemas.microsoft.com/office/drawing/2014/main" id="{8A979414-405A-4158-90E6-079A129D2F74}"/>
              </a:ext>
            </a:extLst>
          </p:cNvPr>
          <p:cNvSpPr/>
          <p:nvPr/>
        </p:nvSpPr>
        <p:spPr>
          <a:xfrm>
            <a:off x="3479311" y="55478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37" name="Oval 36">
            <a:extLst>
              <a:ext uri="{FF2B5EF4-FFF2-40B4-BE49-F238E27FC236}">
                <a16:creationId xmlns:a16="http://schemas.microsoft.com/office/drawing/2014/main" id="{5BD8E0DE-9846-4C49-A95D-A4AF7A45269F}"/>
              </a:ext>
            </a:extLst>
          </p:cNvPr>
          <p:cNvSpPr/>
          <p:nvPr/>
        </p:nvSpPr>
        <p:spPr>
          <a:xfrm>
            <a:off x="3482296" y="6311260"/>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38" name="Oval 37">
            <a:extLst>
              <a:ext uri="{FF2B5EF4-FFF2-40B4-BE49-F238E27FC236}">
                <a16:creationId xmlns:a16="http://schemas.microsoft.com/office/drawing/2014/main" id="{3D26885E-815D-453C-A411-9C4291B88DDC}"/>
              </a:ext>
            </a:extLst>
          </p:cNvPr>
          <p:cNvSpPr/>
          <p:nvPr/>
        </p:nvSpPr>
        <p:spPr>
          <a:xfrm>
            <a:off x="3479311" y="592956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3" name="Oval 52">
            <a:extLst>
              <a:ext uri="{FF2B5EF4-FFF2-40B4-BE49-F238E27FC236}">
                <a16:creationId xmlns:a16="http://schemas.microsoft.com/office/drawing/2014/main" id="{A2CCAC98-7EBE-438D-865B-8E9EF6AD2A5D}"/>
              </a:ext>
            </a:extLst>
          </p:cNvPr>
          <p:cNvSpPr/>
          <p:nvPr/>
        </p:nvSpPr>
        <p:spPr>
          <a:xfrm>
            <a:off x="4544918" y="21147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4" name="Oval 53">
            <a:extLst>
              <a:ext uri="{FF2B5EF4-FFF2-40B4-BE49-F238E27FC236}">
                <a16:creationId xmlns:a16="http://schemas.microsoft.com/office/drawing/2014/main" id="{2A80B816-3229-4A68-8EA3-CB392FE4A304}"/>
              </a:ext>
            </a:extLst>
          </p:cNvPr>
          <p:cNvSpPr/>
          <p:nvPr/>
        </p:nvSpPr>
        <p:spPr>
          <a:xfrm>
            <a:off x="4543795" y="28781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5" name="Oval 54">
            <a:extLst>
              <a:ext uri="{FF2B5EF4-FFF2-40B4-BE49-F238E27FC236}">
                <a16:creationId xmlns:a16="http://schemas.microsoft.com/office/drawing/2014/main" id="{F782E654-3D49-4CB3-8C35-37469735594C}"/>
              </a:ext>
            </a:extLst>
          </p:cNvPr>
          <p:cNvSpPr/>
          <p:nvPr/>
        </p:nvSpPr>
        <p:spPr>
          <a:xfrm>
            <a:off x="4550892" y="24964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6" name="Oval 55">
            <a:extLst>
              <a:ext uri="{FF2B5EF4-FFF2-40B4-BE49-F238E27FC236}">
                <a16:creationId xmlns:a16="http://schemas.microsoft.com/office/drawing/2014/main" id="{0DBE2CC2-5295-43AF-ACD2-4B90FB7A7ED0}"/>
              </a:ext>
            </a:extLst>
          </p:cNvPr>
          <p:cNvSpPr/>
          <p:nvPr/>
        </p:nvSpPr>
        <p:spPr>
          <a:xfrm>
            <a:off x="4547907" y="32598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7" name="Oval 56">
            <a:extLst>
              <a:ext uri="{FF2B5EF4-FFF2-40B4-BE49-F238E27FC236}">
                <a16:creationId xmlns:a16="http://schemas.microsoft.com/office/drawing/2014/main" id="{47FB198E-6E55-476E-86CA-AA8AA7DD39AD}"/>
              </a:ext>
            </a:extLst>
          </p:cNvPr>
          <p:cNvSpPr/>
          <p:nvPr/>
        </p:nvSpPr>
        <p:spPr>
          <a:xfrm>
            <a:off x="4547907" y="36415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8" name="Oval 57">
            <a:extLst>
              <a:ext uri="{FF2B5EF4-FFF2-40B4-BE49-F238E27FC236}">
                <a16:creationId xmlns:a16="http://schemas.microsoft.com/office/drawing/2014/main" id="{3383F313-B383-4BB1-B2A9-CF98962351D9}"/>
              </a:ext>
            </a:extLst>
          </p:cNvPr>
          <p:cNvSpPr/>
          <p:nvPr/>
        </p:nvSpPr>
        <p:spPr>
          <a:xfrm>
            <a:off x="4547907" y="44049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73C3F78D-4979-4A89-8DC7-DFCE5C1840F1}"/>
              </a:ext>
            </a:extLst>
          </p:cNvPr>
          <p:cNvSpPr/>
          <p:nvPr/>
        </p:nvSpPr>
        <p:spPr>
          <a:xfrm>
            <a:off x="4547907" y="40232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0" name="Oval 59">
            <a:extLst>
              <a:ext uri="{FF2B5EF4-FFF2-40B4-BE49-F238E27FC236}">
                <a16:creationId xmlns:a16="http://schemas.microsoft.com/office/drawing/2014/main" id="{ABA16B0C-C634-4F37-B287-9E995082826C}"/>
              </a:ext>
            </a:extLst>
          </p:cNvPr>
          <p:cNvSpPr/>
          <p:nvPr/>
        </p:nvSpPr>
        <p:spPr>
          <a:xfrm>
            <a:off x="4547907" y="47866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1" name="Oval 60">
            <a:extLst>
              <a:ext uri="{FF2B5EF4-FFF2-40B4-BE49-F238E27FC236}">
                <a16:creationId xmlns:a16="http://schemas.microsoft.com/office/drawing/2014/main" id="{3B15D462-C681-4A8F-B771-24F394D6E671}"/>
              </a:ext>
            </a:extLst>
          </p:cNvPr>
          <p:cNvSpPr/>
          <p:nvPr/>
        </p:nvSpPr>
        <p:spPr>
          <a:xfrm>
            <a:off x="4547907" y="51683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B146F140-8F62-4F02-AC23-BF747EFF85C5}"/>
              </a:ext>
            </a:extLst>
          </p:cNvPr>
          <p:cNvSpPr/>
          <p:nvPr/>
        </p:nvSpPr>
        <p:spPr>
          <a:xfrm>
            <a:off x="4547907" y="55500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3" name="Oval 62">
            <a:extLst>
              <a:ext uri="{FF2B5EF4-FFF2-40B4-BE49-F238E27FC236}">
                <a16:creationId xmlns:a16="http://schemas.microsoft.com/office/drawing/2014/main" id="{B8D41855-D957-4D68-9A59-9B093FBCEC0F}"/>
              </a:ext>
            </a:extLst>
          </p:cNvPr>
          <p:cNvSpPr/>
          <p:nvPr/>
        </p:nvSpPr>
        <p:spPr>
          <a:xfrm>
            <a:off x="4550892" y="6313493"/>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4" name="Oval 63">
            <a:extLst>
              <a:ext uri="{FF2B5EF4-FFF2-40B4-BE49-F238E27FC236}">
                <a16:creationId xmlns:a16="http://schemas.microsoft.com/office/drawing/2014/main" id="{5603A7BC-0E65-4258-BE01-05536A263F8C}"/>
              </a:ext>
            </a:extLst>
          </p:cNvPr>
          <p:cNvSpPr/>
          <p:nvPr/>
        </p:nvSpPr>
        <p:spPr>
          <a:xfrm>
            <a:off x="4547907" y="59317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6" name="Oval 65">
            <a:extLst>
              <a:ext uri="{FF2B5EF4-FFF2-40B4-BE49-F238E27FC236}">
                <a16:creationId xmlns:a16="http://schemas.microsoft.com/office/drawing/2014/main" id="{F8021B2D-445E-49F8-B500-D39D08107CFA}"/>
              </a:ext>
            </a:extLst>
          </p:cNvPr>
          <p:cNvSpPr/>
          <p:nvPr/>
        </p:nvSpPr>
        <p:spPr>
          <a:xfrm>
            <a:off x="5290815" y="21147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7" name="Oval 66">
            <a:extLst>
              <a:ext uri="{FF2B5EF4-FFF2-40B4-BE49-F238E27FC236}">
                <a16:creationId xmlns:a16="http://schemas.microsoft.com/office/drawing/2014/main" id="{632CC97A-E6F6-4161-9BB2-0C3C09991470}"/>
              </a:ext>
            </a:extLst>
          </p:cNvPr>
          <p:cNvSpPr/>
          <p:nvPr/>
        </p:nvSpPr>
        <p:spPr>
          <a:xfrm>
            <a:off x="5289692" y="28781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8" name="Oval 67">
            <a:extLst>
              <a:ext uri="{FF2B5EF4-FFF2-40B4-BE49-F238E27FC236}">
                <a16:creationId xmlns:a16="http://schemas.microsoft.com/office/drawing/2014/main" id="{9859C7B3-6077-49AE-ABEB-E5523B7A4338}"/>
              </a:ext>
            </a:extLst>
          </p:cNvPr>
          <p:cNvSpPr/>
          <p:nvPr/>
        </p:nvSpPr>
        <p:spPr>
          <a:xfrm>
            <a:off x="5296789" y="24964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69" name="Oval 68">
            <a:extLst>
              <a:ext uri="{FF2B5EF4-FFF2-40B4-BE49-F238E27FC236}">
                <a16:creationId xmlns:a16="http://schemas.microsoft.com/office/drawing/2014/main" id="{3446DB66-1872-4E2E-B579-BC04188257AD}"/>
              </a:ext>
            </a:extLst>
          </p:cNvPr>
          <p:cNvSpPr/>
          <p:nvPr/>
        </p:nvSpPr>
        <p:spPr>
          <a:xfrm>
            <a:off x="5293804" y="32598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0" name="Oval 69">
            <a:extLst>
              <a:ext uri="{FF2B5EF4-FFF2-40B4-BE49-F238E27FC236}">
                <a16:creationId xmlns:a16="http://schemas.microsoft.com/office/drawing/2014/main" id="{BAA04404-81FF-49A1-BE8B-4E470177566C}"/>
              </a:ext>
            </a:extLst>
          </p:cNvPr>
          <p:cNvSpPr/>
          <p:nvPr/>
        </p:nvSpPr>
        <p:spPr>
          <a:xfrm>
            <a:off x="5293804" y="36415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1" name="Oval 70">
            <a:extLst>
              <a:ext uri="{FF2B5EF4-FFF2-40B4-BE49-F238E27FC236}">
                <a16:creationId xmlns:a16="http://schemas.microsoft.com/office/drawing/2014/main" id="{8A3B7449-4FF2-46DF-A34E-63ACF43FD981}"/>
              </a:ext>
            </a:extLst>
          </p:cNvPr>
          <p:cNvSpPr/>
          <p:nvPr/>
        </p:nvSpPr>
        <p:spPr>
          <a:xfrm>
            <a:off x="5293804" y="44049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2" name="Oval 71">
            <a:extLst>
              <a:ext uri="{FF2B5EF4-FFF2-40B4-BE49-F238E27FC236}">
                <a16:creationId xmlns:a16="http://schemas.microsoft.com/office/drawing/2014/main" id="{7C3ED58C-0725-4E6B-BA22-9B5B8BF3A6F3}"/>
              </a:ext>
            </a:extLst>
          </p:cNvPr>
          <p:cNvSpPr/>
          <p:nvPr/>
        </p:nvSpPr>
        <p:spPr>
          <a:xfrm>
            <a:off x="5293804" y="40232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3" name="Oval 72">
            <a:extLst>
              <a:ext uri="{FF2B5EF4-FFF2-40B4-BE49-F238E27FC236}">
                <a16:creationId xmlns:a16="http://schemas.microsoft.com/office/drawing/2014/main" id="{CFB5F602-AF91-442F-BFAF-1D57EF94D4DA}"/>
              </a:ext>
            </a:extLst>
          </p:cNvPr>
          <p:cNvSpPr/>
          <p:nvPr/>
        </p:nvSpPr>
        <p:spPr>
          <a:xfrm>
            <a:off x="5293804" y="47866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4" name="Oval 73">
            <a:extLst>
              <a:ext uri="{FF2B5EF4-FFF2-40B4-BE49-F238E27FC236}">
                <a16:creationId xmlns:a16="http://schemas.microsoft.com/office/drawing/2014/main" id="{86BBC990-94F3-4F6D-9852-7820DE4F2C27}"/>
              </a:ext>
            </a:extLst>
          </p:cNvPr>
          <p:cNvSpPr/>
          <p:nvPr/>
        </p:nvSpPr>
        <p:spPr>
          <a:xfrm>
            <a:off x="5293804" y="51683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5" name="Oval 74">
            <a:extLst>
              <a:ext uri="{FF2B5EF4-FFF2-40B4-BE49-F238E27FC236}">
                <a16:creationId xmlns:a16="http://schemas.microsoft.com/office/drawing/2014/main" id="{16579F8C-0178-4C5A-A436-281484D8FDBC}"/>
              </a:ext>
            </a:extLst>
          </p:cNvPr>
          <p:cNvSpPr/>
          <p:nvPr/>
        </p:nvSpPr>
        <p:spPr>
          <a:xfrm>
            <a:off x="5293804" y="55500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6" name="Oval 75">
            <a:extLst>
              <a:ext uri="{FF2B5EF4-FFF2-40B4-BE49-F238E27FC236}">
                <a16:creationId xmlns:a16="http://schemas.microsoft.com/office/drawing/2014/main" id="{86C435E3-44FD-4207-99C8-FF1BCF57CBCE}"/>
              </a:ext>
            </a:extLst>
          </p:cNvPr>
          <p:cNvSpPr/>
          <p:nvPr/>
        </p:nvSpPr>
        <p:spPr>
          <a:xfrm>
            <a:off x="5296789" y="6313493"/>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7" name="Oval 76">
            <a:extLst>
              <a:ext uri="{FF2B5EF4-FFF2-40B4-BE49-F238E27FC236}">
                <a16:creationId xmlns:a16="http://schemas.microsoft.com/office/drawing/2014/main" id="{6D34B798-B57A-4BF6-9861-79BDF090E8AF}"/>
              </a:ext>
            </a:extLst>
          </p:cNvPr>
          <p:cNvSpPr/>
          <p:nvPr/>
        </p:nvSpPr>
        <p:spPr>
          <a:xfrm>
            <a:off x="5293804" y="5931795"/>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79" name="Oval 78">
            <a:extLst>
              <a:ext uri="{FF2B5EF4-FFF2-40B4-BE49-F238E27FC236}">
                <a16:creationId xmlns:a16="http://schemas.microsoft.com/office/drawing/2014/main" id="{9E316D45-6FEB-4F77-B67C-4A6F886E3F1A}"/>
              </a:ext>
            </a:extLst>
          </p:cNvPr>
          <p:cNvSpPr/>
          <p:nvPr/>
        </p:nvSpPr>
        <p:spPr>
          <a:xfrm>
            <a:off x="6039697" y="21125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0" name="Oval 79">
            <a:extLst>
              <a:ext uri="{FF2B5EF4-FFF2-40B4-BE49-F238E27FC236}">
                <a16:creationId xmlns:a16="http://schemas.microsoft.com/office/drawing/2014/main" id="{41C3F622-F40D-4DC2-85C0-0BBF2597A532}"/>
              </a:ext>
            </a:extLst>
          </p:cNvPr>
          <p:cNvSpPr/>
          <p:nvPr/>
        </p:nvSpPr>
        <p:spPr>
          <a:xfrm>
            <a:off x="6038574" y="28759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1" name="Oval 80">
            <a:extLst>
              <a:ext uri="{FF2B5EF4-FFF2-40B4-BE49-F238E27FC236}">
                <a16:creationId xmlns:a16="http://schemas.microsoft.com/office/drawing/2014/main" id="{F8473987-D498-482E-B643-22F5F9F44243}"/>
              </a:ext>
            </a:extLst>
          </p:cNvPr>
          <p:cNvSpPr/>
          <p:nvPr/>
        </p:nvSpPr>
        <p:spPr>
          <a:xfrm>
            <a:off x="6045671" y="24942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2" name="Oval 81">
            <a:extLst>
              <a:ext uri="{FF2B5EF4-FFF2-40B4-BE49-F238E27FC236}">
                <a16:creationId xmlns:a16="http://schemas.microsoft.com/office/drawing/2014/main" id="{61982A80-1A37-48EB-BAD7-6FC3EC965C1D}"/>
              </a:ext>
            </a:extLst>
          </p:cNvPr>
          <p:cNvSpPr/>
          <p:nvPr/>
        </p:nvSpPr>
        <p:spPr>
          <a:xfrm>
            <a:off x="6042686" y="32576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3" name="Oval 82">
            <a:extLst>
              <a:ext uri="{FF2B5EF4-FFF2-40B4-BE49-F238E27FC236}">
                <a16:creationId xmlns:a16="http://schemas.microsoft.com/office/drawing/2014/main" id="{9C6ED915-9F72-42B7-97C5-1FB63119F31F}"/>
              </a:ext>
            </a:extLst>
          </p:cNvPr>
          <p:cNvSpPr/>
          <p:nvPr/>
        </p:nvSpPr>
        <p:spPr>
          <a:xfrm>
            <a:off x="6042686" y="36393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4" name="Oval 83">
            <a:extLst>
              <a:ext uri="{FF2B5EF4-FFF2-40B4-BE49-F238E27FC236}">
                <a16:creationId xmlns:a16="http://schemas.microsoft.com/office/drawing/2014/main" id="{AEC64C69-43A0-4EE6-912B-9369C04B6B8A}"/>
              </a:ext>
            </a:extLst>
          </p:cNvPr>
          <p:cNvSpPr/>
          <p:nvPr/>
        </p:nvSpPr>
        <p:spPr>
          <a:xfrm>
            <a:off x="6042686" y="44027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5" name="Oval 84">
            <a:extLst>
              <a:ext uri="{FF2B5EF4-FFF2-40B4-BE49-F238E27FC236}">
                <a16:creationId xmlns:a16="http://schemas.microsoft.com/office/drawing/2014/main" id="{E34B98B5-E9B4-4772-908D-1E849A5ED5E7}"/>
              </a:ext>
            </a:extLst>
          </p:cNvPr>
          <p:cNvSpPr/>
          <p:nvPr/>
        </p:nvSpPr>
        <p:spPr>
          <a:xfrm>
            <a:off x="6042686" y="40210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AB9372E7-7819-4BC4-A034-0166BF41DFEF}"/>
              </a:ext>
            </a:extLst>
          </p:cNvPr>
          <p:cNvSpPr/>
          <p:nvPr/>
        </p:nvSpPr>
        <p:spPr>
          <a:xfrm>
            <a:off x="6042686" y="47844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7" name="Oval 86">
            <a:extLst>
              <a:ext uri="{FF2B5EF4-FFF2-40B4-BE49-F238E27FC236}">
                <a16:creationId xmlns:a16="http://schemas.microsoft.com/office/drawing/2014/main" id="{D0E7530A-E800-47EA-928F-1B671059C438}"/>
              </a:ext>
            </a:extLst>
          </p:cNvPr>
          <p:cNvSpPr/>
          <p:nvPr/>
        </p:nvSpPr>
        <p:spPr>
          <a:xfrm>
            <a:off x="6042686" y="51661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8" name="Oval 87">
            <a:extLst>
              <a:ext uri="{FF2B5EF4-FFF2-40B4-BE49-F238E27FC236}">
                <a16:creationId xmlns:a16="http://schemas.microsoft.com/office/drawing/2014/main" id="{879A81E0-A1F8-4803-9784-65E91F954156}"/>
              </a:ext>
            </a:extLst>
          </p:cNvPr>
          <p:cNvSpPr/>
          <p:nvPr/>
        </p:nvSpPr>
        <p:spPr>
          <a:xfrm>
            <a:off x="6042686" y="55478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89" name="Oval 88">
            <a:extLst>
              <a:ext uri="{FF2B5EF4-FFF2-40B4-BE49-F238E27FC236}">
                <a16:creationId xmlns:a16="http://schemas.microsoft.com/office/drawing/2014/main" id="{60506A7E-C9C1-4AC8-85C2-93751AA69227}"/>
              </a:ext>
            </a:extLst>
          </p:cNvPr>
          <p:cNvSpPr/>
          <p:nvPr/>
        </p:nvSpPr>
        <p:spPr>
          <a:xfrm>
            <a:off x="6045671" y="63112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0" name="Oval 89">
            <a:extLst>
              <a:ext uri="{FF2B5EF4-FFF2-40B4-BE49-F238E27FC236}">
                <a16:creationId xmlns:a16="http://schemas.microsoft.com/office/drawing/2014/main" id="{A563BA68-BC35-4844-A520-0DDA33484910}"/>
              </a:ext>
            </a:extLst>
          </p:cNvPr>
          <p:cNvSpPr/>
          <p:nvPr/>
        </p:nvSpPr>
        <p:spPr>
          <a:xfrm>
            <a:off x="6042686" y="59295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2" name="Oval 91">
            <a:extLst>
              <a:ext uri="{FF2B5EF4-FFF2-40B4-BE49-F238E27FC236}">
                <a16:creationId xmlns:a16="http://schemas.microsoft.com/office/drawing/2014/main" id="{E649217A-6CCD-4C04-BA41-608348007791}"/>
              </a:ext>
            </a:extLst>
          </p:cNvPr>
          <p:cNvSpPr/>
          <p:nvPr/>
        </p:nvSpPr>
        <p:spPr>
          <a:xfrm>
            <a:off x="6654031" y="21125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3" name="Oval 92">
            <a:extLst>
              <a:ext uri="{FF2B5EF4-FFF2-40B4-BE49-F238E27FC236}">
                <a16:creationId xmlns:a16="http://schemas.microsoft.com/office/drawing/2014/main" id="{B0656B3C-66C7-4810-8BC5-E093EAD85C4B}"/>
              </a:ext>
            </a:extLst>
          </p:cNvPr>
          <p:cNvSpPr/>
          <p:nvPr/>
        </p:nvSpPr>
        <p:spPr>
          <a:xfrm>
            <a:off x="6652908" y="28759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4" name="Oval 93">
            <a:extLst>
              <a:ext uri="{FF2B5EF4-FFF2-40B4-BE49-F238E27FC236}">
                <a16:creationId xmlns:a16="http://schemas.microsoft.com/office/drawing/2014/main" id="{8E4B4ECF-3B52-449E-8B5A-2269C1D7E249}"/>
              </a:ext>
            </a:extLst>
          </p:cNvPr>
          <p:cNvSpPr/>
          <p:nvPr/>
        </p:nvSpPr>
        <p:spPr>
          <a:xfrm>
            <a:off x="6660005" y="24942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5" name="Oval 94">
            <a:extLst>
              <a:ext uri="{FF2B5EF4-FFF2-40B4-BE49-F238E27FC236}">
                <a16:creationId xmlns:a16="http://schemas.microsoft.com/office/drawing/2014/main" id="{0008CFB4-023D-4982-9A67-B82D2D394AAC}"/>
              </a:ext>
            </a:extLst>
          </p:cNvPr>
          <p:cNvSpPr/>
          <p:nvPr/>
        </p:nvSpPr>
        <p:spPr>
          <a:xfrm>
            <a:off x="6657020" y="32576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6" name="Oval 95">
            <a:extLst>
              <a:ext uri="{FF2B5EF4-FFF2-40B4-BE49-F238E27FC236}">
                <a16:creationId xmlns:a16="http://schemas.microsoft.com/office/drawing/2014/main" id="{602EA70A-94EE-44BC-B631-7CE947145D07}"/>
              </a:ext>
            </a:extLst>
          </p:cNvPr>
          <p:cNvSpPr/>
          <p:nvPr/>
        </p:nvSpPr>
        <p:spPr>
          <a:xfrm>
            <a:off x="6657020" y="36393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7" name="Oval 96">
            <a:extLst>
              <a:ext uri="{FF2B5EF4-FFF2-40B4-BE49-F238E27FC236}">
                <a16:creationId xmlns:a16="http://schemas.microsoft.com/office/drawing/2014/main" id="{5FCFA345-24AD-4DC4-94F4-F7BFCD92BB16}"/>
              </a:ext>
            </a:extLst>
          </p:cNvPr>
          <p:cNvSpPr/>
          <p:nvPr/>
        </p:nvSpPr>
        <p:spPr>
          <a:xfrm>
            <a:off x="6657020" y="44027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8" name="Oval 97">
            <a:extLst>
              <a:ext uri="{FF2B5EF4-FFF2-40B4-BE49-F238E27FC236}">
                <a16:creationId xmlns:a16="http://schemas.microsoft.com/office/drawing/2014/main" id="{F2EA38F4-4F69-42DE-A6F9-37928A3D504B}"/>
              </a:ext>
            </a:extLst>
          </p:cNvPr>
          <p:cNvSpPr/>
          <p:nvPr/>
        </p:nvSpPr>
        <p:spPr>
          <a:xfrm>
            <a:off x="6657020" y="40210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99" name="Oval 98">
            <a:extLst>
              <a:ext uri="{FF2B5EF4-FFF2-40B4-BE49-F238E27FC236}">
                <a16:creationId xmlns:a16="http://schemas.microsoft.com/office/drawing/2014/main" id="{C7C3E8A6-EDEE-4B15-8AB6-C6CD1D16F1F9}"/>
              </a:ext>
            </a:extLst>
          </p:cNvPr>
          <p:cNvSpPr/>
          <p:nvPr/>
        </p:nvSpPr>
        <p:spPr>
          <a:xfrm>
            <a:off x="6657020" y="47844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0" name="Oval 99">
            <a:extLst>
              <a:ext uri="{FF2B5EF4-FFF2-40B4-BE49-F238E27FC236}">
                <a16:creationId xmlns:a16="http://schemas.microsoft.com/office/drawing/2014/main" id="{1742A140-3E7F-46C6-97B7-765AFEE3019B}"/>
              </a:ext>
            </a:extLst>
          </p:cNvPr>
          <p:cNvSpPr/>
          <p:nvPr/>
        </p:nvSpPr>
        <p:spPr>
          <a:xfrm>
            <a:off x="6657020" y="51661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1" name="Oval 100">
            <a:extLst>
              <a:ext uri="{FF2B5EF4-FFF2-40B4-BE49-F238E27FC236}">
                <a16:creationId xmlns:a16="http://schemas.microsoft.com/office/drawing/2014/main" id="{985B06EB-737D-4CF4-B7CD-01970457FBC5}"/>
              </a:ext>
            </a:extLst>
          </p:cNvPr>
          <p:cNvSpPr/>
          <p:nvPr/>
        </p:nvSpPr>
        <p:spPr>
          <a:xfrm>
            <a:off x="6657020" y="55478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2" name="Oval 101">
            <a:extLst>
              <a:ext uri="{FF2B5EF4-FFF2-40B4-BE49-F238E27FC236}">
                <a16:creationId xmlns:a16="http://schemas.microsoft.com/office/drawing/2014/main" id="{08936E6F-9F25-44B2-8076-D1214B29C93C}"/>
              </a:ext>
            </a:extLst>
          </p:cNvPr>
          <p:cNvSpPr/>
          <p:nvPr/>
        </p:nvSpPr>
        <p:spPr>
          <a:xfrm>
            <a:off x="6660005" y="63112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3" name="Oval 102">
            <a:extLst>
              <a:ext uri="{FF2B5EF4-FFF2-40B4-BE49-F238E27FC236}">
                <a16:creationId xmlns:a16="http://schemas.microsoft.com/office/drawing/2014/main" id="{849368F1-EE6D-4AF2-9C01-9449608BFE20}"/>
              </a:ext>
            </a:extLst>
          </p:cNvPr>
          <p:cNvSpPr/>
          <p:nvPr/>
        </p:nvSpPr>
        <p:spPr>
          <a:xfrm>
            <a:off x="6657020" y="5929561"/>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09" name="Oval 108">
            <a:extLst>
              <a:ext uri="{FF2B5EF4-FFF2-40B4-BE49-F238E27FC236}">
                <a16:creationId xmlns:a16="http://schemas.microsoft.com/office/drawing/2014/main" id="{29FF98D4-D76D-4CFD-A5A0-78E9BE9AFE66}"/>
              </a:ext>
            </a:extLst>
          </p:cNvPr>
          <p:cNvSpPr/>
          <p:nvPr/>
        </p:nvSpPr>
        <p:spPr>
          <a:xfrm>
            <a:off x="7148783" y="36393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0" name="Oval 109">
            <a:extLst>
              <a:ext uri="{FF2B5EF4-FFF2-40B4-BE49-F238E27FC236}">
                <a16:creationId xmlns:a16="http://schemas.microsoft.com/office/drawing/2014/main" id="{5B6C723F-031A-4781-9817-C3887A47E993}"/>
              </a:ext>
            </a:extLst>
          </p:cNvPr>
          <p:cNvSpPr/>
          <p:nvPr/>
        </p:nvSpPr>
        <p:spPr>
          <a:xfrm>
            <a:off x="7148783" y="44027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1" name="Oval 110">
            <a:extLst>
              <a:ext uri="{FF2B5EF4-FFF2-40B4-BE49-F238E27FC236}">
                <a16:creationId xmlns:a16="http://schemas.microsoft.com/office/drawing/2014/main" id="{34DF1EA4-4932-411A-9457-3B546F1337E5}"/>
              </a:ext>
            </a:extLst>
          </p:cNvPr>
          <p:cNvSpPr/>
          <p:nvPr/>
        </p:nvSpPr>
        <p:spPr>
          <a:xfrm>
            <a:off x="7148783" y="40210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2" name="Oval 111">
            <a:extLst>
              <a:ext uri="{FF2B5EF4-FFF2-40B4-BE49-F238E27FC236}">
                <a16:creationId xmlns:a16="http://schemas.microsoft.com/office/drawing/2014/main" id="{8DB79694-0103-42A1-87A9-50AD72A2B546}"/>
              </a:ext>
            </a:extLst>
          </p:cNvPr>
          <p:cNvSpPr/>
          <p:nvPr/>
        </p:nvSpPr>
        <p:spPr>
          <a:xfrm>
            <a:off x="7148783" y="47844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3" name="Oval 112">
            <a:extLst>
              <a:ext uri="{FF2B5EF4-FFF2-40B4-BE49-F238E27FC236}">
                <a16:creationId xmlns:a16="http://schemas.microsoft.com/office/drawing/2014/main" id="{F96A9C0F-4A3E-4010-9FA5-22B701B87051}"/>
              </a:ext>
            </a:extLst>
          </p:cNvPr>
          <p:cNvSpPr/>
          <p:nvPr/>
        </p:nvSpPr>
        <p:spPr>
          <a:xfrm>
            <a:off x="7148783" y="51661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4" name="Oval 113">
            <a:extLst>
              <a:ext uri="{FF2B5EF4-FFF2-40B4-BE49-F238E27FC236}">
                <a16:creationId xmlns:a16="http://schemas.microsoft.com/office/drawing/2014/main" id="{6B92FB0A-79D3-441C-8E78-2640C0461647}"/>
              </a:ext>
            </a:extLst>
          </p:cNvPr>
          <p:cNvSpPr/>
          <p:nvPr/>
        </p:nvSpPr>
        <p:spPr>
          <a:xfrm>
            <a:off x="7148783" y="55478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5" name="Oval 114">
            <a:extLst>
              <a:ext uri="{FF2B5EF4-FFF2-40B4-BE49-F238E27FC236}">
                <a16:creationId xmlns:a16="http://schemas.microsoft.com/office/drawing/2014/main" id="{C515A1FC-4C1A-4B35-8238-3C7E0BD43D95}"/>
              </a:ext>
            </a:extLst>
          </p:cNvPr>
          <p:cNvSpPr/>
          <p:nvPr/>
        </p:nvSpPr>
        <p:spPr>
          <a:xfrm>
            <a:off x="7151768" y="6311257"/>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6" name="Oval 115">
            <a:extLst>
              <a:ext uri="{FF2B5EF4-FFF2-40B4-BE49-F238E27FC236}">
                <a16:creationId xmlns:a16="http://schemas.microsoft.com/office/drawing/2014/main" id="{06BBF5EB-DF1B-4F5A-BA32-C6945EBDDFDC}"/>
              </a:ext>
            </a:extLst>
          </p:cNvPr>
          <p:cNvSpPr/>
          <p:nvPr/>
        </p:nvSpPr>
        <p:spPr>
          <a:xfrm>
            <a:off x="7148783" y="59295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8" name="Oval 117">
            <a:extLst>
              <a:ext uri="{FF2B5EF4-FFF2-40B4-BE49-F238E27FC236}">
                <a16:creationId xmlns:a16="http://schemas.microsoft.com/office/drawing/2014/main" id="{5E1B0588-3408-4641-BF35-B04DB64526F7}"/>
              </a:ext>
            </a:extLst>
          </p:cNvPr>
          <p:cNvSpPr/>
          <p:nvPr/>
        </p:nvSpPr>
        <p:spPr>
          <a:xfrm>
            <a:off x="7731292" y="21125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19" name="Oval 118">
            <a:extLst>
              <a:ext uri="{FF2B5EF4-FFF2-40B4-BE49-F238E27FC236}">
                <a16:creationId xmlns:a16="http://schemas.microsoft.com/office/drawing/2014/main" id="{C74DCDBE-CB64-490B-AB31-12C0B43FCAD7}"/>
              </a:ext>
            </a:extLst>
          </p:cNvPr>
          <p:cNvSpPr/>
          <p:nvPr/>
        </p:nvSpPr>
        <p:spPr>
          <a:xfrm>
            <a:off x="7730169" y="28759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0" name="Oval 119">
            <a:extLst>
              <a:ext uri="{FF2B5EF4-FFF2-40B4-BE49-F238E27FC236}">
                <a16:creationId xmlns:a16="http://schemas.microsoft.com/office/drawing/2014/main" id="{C408D114-490F-4639-BF77-C4B8BA941329}"/>
              </a:ext>
            </a:extLst>
          </p:cNvPr>
          <p:cNvSpPr/>
          <p:nvPr/>
        </p:nvSpPr>
        <p:spPr>
          <a:xfrm>
            <a:off x="7737266" y="24942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1" name="Oval 120">
            <a:extLst>
              <a:ext uri="{FF2B5EF4-FFF2-40B4-BE49-F238E27FC236}">
                <a16:creationId xmlns:a16="http://schemas.microsoft.com/office/drawing/2014/main" id="{DA4BBD14-3EEC-4792-BA5B-57087B01B37C}"/>
              </a:ext>
            </a:extLst>
          </p:cNvPr>
          <p:cNvSpPr/>
          <p:nvPr/>
        </p:nvSpPr>
        <p:spPr>
          <a:xfrm>
            <a:off x="7734281" y="32576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2" name="Oval 121">
            <a:extLst>
              <a:ext uri="{FF2B5EF4-FFF2-40B4-BE49-F238E27FC236}">
                <a16:creationId xmlns:a16="http://schemas.microsoft.com/office/drawing/2014/main" id="{3361F529-E5B1-4DB2-85DC-47DCCB70FF76}"/>
              </a:ext>
            </a:extLst>
          </p:cNvPr>
          <p:cNvSpPr/>
          <p:nvPr/>
        </p:nvSpPr>
        <p:spPr>
          <a:xfrm>
            <a:off x="7734281" y="36393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3" name="Oval 122">
            <a:extLst>
              <a:ext uri="{FF2B5EF4-FFF2-40B4-BE49-F238E27FC236}">
                <a16:creationId xmlns:a16="http://schemas.microsoft.com/office/drawing/2014/main" id="{F582426C-1210-4FA8-807E-54CE32D0A47F}"/>
              </a:ext>
            </a:extLst>
          </p:cNvPr>
          <p:cNvSpPr/>
          <p:nvPr/>
        </p:nvSpPr>
        <p:spPr>
          <a:xfrm>
            <a:off x="7734281" y="44027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4" name="Oval 123">
            <a:extLst>
              <a:ext uri="{FF2B5EF4-FFF2-40B4-BE49-F238E27FC236}">
                <a16:creationId xmlns:a16="http://schemas.microsoft.com/office/drawing/2014/main" id="{9C1C3379-4DA5-42D5-A036-2722E9CCE374}"/>
              </a:ext>
            </a:extLst>
          </p:cNvPr>
          <p:cNvSpPr/>
          <p:nvPr/>
        </p:nvSpPr>
        <p:spPr>
          <a:xfrm>
            <a:off x="7734281" y="40210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5" name="Oval 124">
            <a:extLst>
              <a:ext uri="{FF2B5EF4-FFF2-40B4-BE49-F238E27FC236}">
                <a16:creationId xmlns:a16="http://schemas.microsoft.com/office/drawing/2014/main" id="{B56C5FCF-E596-43E9-9D23-422BC7E94AA0}"/>
              </a:ext>
            </a:extLst>
          </p:cNvPr>
          <p:cNvSpPr/>
          <p:nvPr/>
        </p:nvSpPr>
        <p:spPr>
          <a:xfrm>
            <a:off x="7734281" y="47844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6" name="Oval 125">
            <a:extLst>
              <a:ext uri="{FF2B5EF4-FFF2-40B4-BE49-F238E27FC236}">
                <a16:creationId xmlns:a16="http://schemas.microsoft.com/office/drawing/2014/main" id="{19BA3A60-9710-4235-AC26-8EB737F0E3AF}"/>
              </a:ext>
            </a:extLst>
          </p:cNvPr>
          <p:cNvSpPr/>
          <p:nvPr/>
        </p:nvSpPr>
        <p:spPr>
          <a:xfrm>
            <a:off x="7734281" y="51661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7" name="Oval 126">
            <a:extLst>
              <a:ext uri="{FF2B5EF4-FFF2-40B4-BE49-F238E27FC236}">
                <a16:creationId xmlns:a16="http://schemas.microsoft.com/office/drawing/2014/main" id="{EDBF9D2B-B44B-4FE0-8929-A2554D437999}"/>
              </a:ext>
            </a:extLst>
          </p:cNvPr>
          <p:cNvSpPr/>
          <p:nvPr/>
        </p:nvSpPr>
        <p:spPr>
          <a:xfrm>
            <a:off x="7734281" y="55478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8" name="Oval 127">
            <a:extLst>
              <a:ext uri="{FF2B5EF4-FFF2-40B4-BE49-F238E27FC236}">
                <a16:creationId xmlns:a16="http://schemas.microsoft.com/office/drawing/2014/main" id="{7223F800-C0A6-42D5-A42E-EAAC8EE47B2F}"/>
              </a:ext>
            </a:extLst>
          </p:cNvPr>
          <p:cNvSpPr/>
          <p:nvPr/>
        </p:nvSpPr>
        <p:spPr>
          <a:xfrm>
            <a:off x="7737266" y="6311256"/>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29" name="Oval 128">
            <a:extLst>
              <a:ext uri="{FF2B5EF4-FFF2-40B4-BE49-F238E27FC236}">
                <a16:creationId xmlns:a16="http://schemas.microsoft.com/office/drawing/2014/main" id="{1375C416-BF61-4FC7-A2A5-5859C159C67F}"/>
              </a:ext>
            </a:extLst>
          </p:cNvPr>
          <p:cNvSpPr/>
          <p:nvPr/>
        </p:nvSpPr>
        <p:spPr>
          <a:xfrm>
            <a:off x="7734281" y="59295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1" name="Oval 130">
            <a:extLst>
              <a:ext uri="{FF2B5EF4-FFF2-40B4-BE49-F238E27FC236}">
                <a16:creationId xmlns:a16="http://schemas.microsoft.com/office/drawing/2014/main" id="{52928295-31E1-485D-8318-ED22C21748AD}"/>
              </a:ext>
            </a:extLst>
          </p:cNvPr>
          <p:cNvSpPr/>
          <p:nvPr/>
        </p:nvSpPr>
        <p:spPr>
          <a:xfrm>
            <a:off x="8451956" y="21125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2" name="Oval 131">
            <a:extLst>
              <a:ext uri="{FF2B5EF4-FFF2-40B4-BE49-F238E27FC236}">
                <a16:creationId xmlns:a16="http://schemas.microsoft.com/office/drawing/2014/main" id="{FA9C5206-6FB1-46DB-8AA6-F5748EB58B00}"/>
              </a:ext>
            </a:extLst>
          </p:cNvPr>
          <p:cNvSpPr/>
          <p:nvPr/>
        </p:nvSpPr>
        <p:spPr>
          <a:xfrm>
            <a:off x="8450833" y="28759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3" name="Oval 132">
            <a:extLst>
              <a:ext uri="{FF2B5EF4-FFF2-40B4-BE49-F238E27FC236}">
                <a16:creationId xmlns:a16="http://schemas.microsoft.com/office/drawing/2014/main" id="{8510E0D3-96D4-4334-B2B6-BC4118A3D034}"/>
              </a:ext>
            </a:extLst>
          </p:cNvPr>
          <p:cNvSpPr/>
          <p:nvPr/>
        </p:nvSpPr>
        <p:spPr>
          <a:xfrm>
            <a:off x="8457930" y="24942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4" name="Oval 133">
            <a:extLst>
              <a:ext uri="{FF2B5EF4-FFF2-40B4-BE49-F238E27FC236}">
                <a16:creationId xmlns:a16="http://schemas.microsoft.com/office/drawing/2014/main" id="{205CC947-FA69-44B5-99C9-2D1CA6F4A5BF}"/>
              </a:ext>
            </a:extLst>
          </p:cNvPr>
          <p:cNvSpPr/>
          <p:nvPr/>
        </p:nvSpPr>
        <p:spPr>
          <a:xfrm>
            <a:off x="8454945" y="32576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5" name="Oval 134">
            <a:extLst>
              <a:ext uri="{FF2B5EF4-FFF2-40B4-BE49-F238E27FC236}">
                <a16:creationId xmlns:a16="http://schemas.microsoft.com/office/drawing/2014/main" id="{141493DA-94F2-4F5A-8366-A669ADE3F255}"/>
              </a:ext>
            </a:extLst>
          </p:cNvPr>
          <p:cNvSpPr/>
          <p:nvPr/>
        </p:nvSpPr>
        <p:spPr>
          <a:xfrm>
            <a:off x="8454945" y="36393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6" name="Oval 135">
            <a:extLst>
              <a:ext uri="{FF2B5EF4-FFF2-40B4-BE49-F238E27FC236}">
                <a16:creationId xmlns:a16="http://schemas.microsoft.com/office/drawing/2014/main" id="{3B11E740-6550-4F28-B2D6-4133D280CC21}"/>
              </a:ext>
            </a:extLst>
          </p:cNvPr>
          <p:cNvSpPr/>
          <p:nvPr/>
        </p:nvSpPr>
        <p:spPr>
          <a:xfrm>
            <a:off x="8454945" y="44027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7" name="Oval 136">
            <a:extLst>
              <a:ext uri="{FF2B5EF4-FFF2-40B4-BE49-F238E27FC236}">
                <a16:creationId xmlns:a16="http://schemas.microsoft.com/office/drawing/2014/main" id="{9D8FEFF9-5A01-4DDB-B705-4A18F62141E4}"/>
              </a:ext>
            </a:extLst>
          </p:cNvPr>
          <p:cNvSpPr/>
          <p:nvPr/>
        </p:nvSpPr>
        <p:spPr>
          <a:xfrm>
            <a:off x="8454945" y="40210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8" name="Oval 137">
            <a:extLst>
              <a:ext uri="{FF2B5EF4-FFF2-40B4-BE49-F238E27FC236}">
                <a16:creationId xmlns:a16="http://schemas.microsoft.com/office/drawing/2014/main" id="{87C14142-82E3-4626-9C19-95DD2A04109B}"/>
              </a:ext>
            </a:extLst>
          </p:cNvPr>
          <p:cNvSpPr/>
          <p:nvPr/>
        </p:nvSpPr>
        <p:spPr>
          <a:xfrm>
            <a:off x="8454945" y="47844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39" name="Oval 138">
            <a:extLst>
              <a:ext uri="{FF2B5EF4-FFF2-40B4-BE49-F238E27FC236}">
                <a16:creationId xmlns:a16="http://schemas.microsoft.com/office/drawing/2014/main" id="{90E0289D-9B68-43CA-B103-E3720561DEC3}"/>
              </a:ext>
            </a:extLst>
          </p:cNvPr>
          <p:cNvSpPr/>
          <p:nvPr/>
        </p:nvSpPr>
        <p:spPr>
          <a:xfrm>
            <a:off x="8454945" y="51661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0" name="Oval 139">
            <a:extLst>
              <a:ext uri="{FF2B5EF4-FFF2-40B4-BE49-F238E27FC236}">
                <a16:creationId xmlns:a16="http://schemas.microsoft.com/office/drawing/2014/main" id="{E40E9550-346A-4041-A646-2F6B3B79BE59}"/>
              </a:ext>
            </a:extLst>
          </p:cNvPr>
          <p:cNvSpPr/>
          <p:nvPr/>
        </p:nvSpPr>
        <p:spPr>
          <a:xfrm>
            <a:off x="8454945" y="55478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1" name="Oval 140">
            <a:extLst>
              <a:ext uri="{FF2B5EF4-FFF2-40B4-BE49-F238E27FC236}">
                <a16:creationId xmlns:a16="http://schemas.microsoft.com/office/drawing/2014/main" id="{C96D67D1-BF60-4532-9FED-9467EDB65BE3}"/>
              </a:ext>
            </a:extLst>
          </p:cNvPr>
          <p:cNvSpPr/>
          <p:nvPr/>
        </p:nvSpPr>
        <p:spPr>
          <a:xfrm>
            <a:off x="8457930" y="6311256"/>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2" name="Oval 141">
            <a:extLst>
              <a:ext uri="{FF2B5EF4-FFF2-40B4-BE49-F238E27FC236}">
                <a16:creationId xmlns:a16="http://schemas.microsoft.com/office/drawing/2014/main" id="{561F25C1-F556-4979-BBB8-128876E353A5}"/>
              </a:ext>
            </a:extLst>
          </p:cNvPr>
          <p:cNvSpPr/>
          <p:nvPr/>
        </p:nvSpPr>
        <p:spPr>
          <a:xfrm>
            <a:off x="8454945" y="5929558"/>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7" name="Oval 146">
            <a:extLst>
              <a:ext uri="{FF2B5EF4-FFF2-40B4-BE49-F238E27FC236}">
                <a16:creationId xmlns:a16="http://schemas.microsoft.com/office/drawing/2014/main" id="{B9CEAEB6-3B32-41C8-8772-B5E80D73F5D6}"/>
              </a:ext>
            </a:extLst>
          </p:cNvPr>
          <p:cNvSpPr/>
          <p:nvPr/>
        </p:nvSpPr>
        <p:spPr>
          <a:xfrm>
            <a:off x="9205501" y="32381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8" name="Oval 147">
            <a:extLst>
              <a:ext uri="{FF2B5EF4-FFF2-40B4-BE49-F238E27FC236}">
                <a16:creationId xmlns:a16="http://schemas.microsoft.com/office/drawing/2014/main" id="{87B252B8-DC38-4DA3-900E-4E5C545F5197}"/>
              </a:ext>
            </a:extLst>
          </p:cNvPr>
          <p:cNvSpPr/>
          <p:nvPr/>
        </p:nvSpPr>
        <p:spPr>
          <a:xfrm>
            <a:off x="9205501" y="36198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49" name="Oval 148">
            <a:extLst>
              <a:ext uri="{FF2B5EF4-FFF2-40B4-BE49-F238E27FC236}">
                <a16:creationId xmlns:a16="http://schemas.microsoft.com/office/drawing/2014/main" id="{C83A3569-9EFE-43C4-9377-6F69DD45962E}"/>
              </a:ext>
            </a:extLst>
          </p:cNvPr>
          <p:cNvSpPr/>
          <p:nvPr/>
        </p:nvSpPr>
        <p:spPr>
          <a:xfrm>
            <a:off x="9205501" y="43832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0" name="Oval 149">
            <a:extLst>
              <a:ext uri="{FF2B5EF4-FFF2-40B4-BE49-F238E27FC236}">
                <a16:creationId xmlns:a16="http://schemas.microsoft.com/office/drawing/2014/main" id="{B6BEA932-0E9F-4724-AF84-83E8D4347ECE}"/>
              </a:ext>
            </a:extLst>
          </p:cNvPr>
          <p:cNvSpPr/>
          <p:nvPr/>
        </p:nvSpPr>
        <p:spPr>
          <a:xfrm>
            <a:off x="9205501" y="40015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1" name="Oval 150">
            <a:extLst>
              <a:ext uri="{FF2B5EF4-FFF2-40B4-BE49-F238E27FC236}">
                <a16:creationId xmlns:a16="http://schemas.microsoft.com/office/drawing/2014/main" id="{33E405B6-A0A5-4269-A986-CFDA90A8C39B}"/>
              </a:ext>
            </a:extLst>
          </p:cNvPr>
          <p:cNvSpPr/>
          <p:nvPr/>
        </p:nvSpPr>
        <p:spPr>
          <a:xfrm>
            <a:off x="9205501" y="47649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2" name="Oval 151">
            <a:extLst>
              <a:ext uri="{FF2B5EF4-FFF2-40B4-BE49-F238E27FC236}">
                <a16:creationId xmlns:a16="http://schemas.microsoft.com/office/drawing/2014/main" id="{5B9E3084-732D-4550-A354-FE221BC5094A}"/>
              </a:ext>
            </a:extLst>
          </p:cNvPr>
          <p:cNvSpPr/>
          <p:nvPr/>
        </p:nvSpPr>
        <p:spPr>
          <a:xfrm>
            <a:off x="9205501" y="51466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3" name="Oval 152">
            <a:extLst>
              <a:ext uri="{FF2B5EF4-FFF2-40B4-BE49-F238E27FC236}">
                <a16:creationId xmlns:a16="http://schemas.microsoft.com/office/drawing/2014/main" id="{1EC25B36-6490-4158-AFA4-A71A6EC9CA45}"/>
              </a:ext>
            </a:extLst>
          </p:cNvPr>
          <p:cNvSpPr/>
          <p:nvPr/>
        </p:nvSpPr>
        <p:spPr>
          <a:xfrm>
            <a:off x="9205501" y="55283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4" name="Oval 153">
            <a:extLst>
              <a:ext uri="{FF2B5EF4-FFF2-40B4-BE49-F238E27FC236}">
                <a16:creationId xmlns:a16="http://schemas.microsoft.com/office/drawing/2014/main" id="{8439A7A5-B98B-47E5-BB78-2F8A87828702}"/>
              </a:ext>
            </a:extLst>
          </p:cNvPr>
          <p:cNvSpPr/>
          <p:nvPr/>
        </p:nvSpPr>
        <p:spPr>
          <a:xfrm>
            <a:off x="9208486" y="6291740"/>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55" name="Oval 154">
            <a:extLst>
              <a:ext uri="{FF2B5EF4-FFF2-40B4-BE49-F238E27FC236}">
                <a16:creationId xmlns:a16="http://schemas.microsoft.com/office/drawing/2014/main" id="{DC7FEC95-EBE8-4856-AE33-689E7F7BA62A}"/>
              </a:ext>
            </a:extLst>
          </p:cNvPr>
          <p:cNvSpPr/>
          <p:nvPr/>
        </p:nvSpPr>
        <p:spPr>
          <a:xfrm>
            <a:off x="9205501" y="59100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1" name="Oval 170">
            <a:extLst>
              <a:ext uri="{FF2B5EF4-FFF2-40B4-BE49-F238E27FC236}">
                <a16:creationId xmlns:a16="http://schemas.microsoft.com/office/drawing/2014/main" id="{D996C603-1CB1-4D72-81A9-34D6333722DD}"/>
              </a:ext>
            </a:extLst>
          </p:cNvPr>
          <p:cNvSpPr/>
          <p:nvPr/>
        </p:nvSpPr>
        <p:spPr>
          <a:xfrm>
            <a:off x="10682724" y="47649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2" name="Oval 171">
            <a:extLst>
              <a:ext uri="{FF2B5EF4-FFF2-40B4-BE49-F238E27FC236}">
                <a16:creationId xmlns:a16="http://schemas.microsoft.com/office/drawing/2014/main" id="{A5D20820-9165-40D1-9FBD-D378D9581616}"/>
              </a:ext>
            </a:extLst>
          </p:cNvPr>
          <p:cNvSpPr/>
          <p:nvPr/>
        </p:nvSpPr>
        <p:spPr>
          <a:xfrm>
            <a:off x="10689821" y="43832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3" name="Oval 172">
            <a:extLst>
              <a:ext uri="{FF2B5EF4-FFF2-40B4-BE49-F238E27FC236}">
                <a16:creationId xmlns:a16="http://schemas.microsoft.com/office/drawing/2014/main" id="{B2AEE680-5158-4477-B4DA-3C6F4099B50B}"/>
              </a:ext>
            </a:extLst>
          </p:cNvPr>
          <p:cNvSpPr/>
          <p:nvPr/>
        </p:nvSpPr>
        <p:spPr>
          <a:xfrm>
            <a:off x="10686836" y="51466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4" name="Oval 173">
            <a:extLst>
              <a:ext uri="{FF2B5EF4-FFF2-40B4-BE49-F238E27FC236}">
                <a16:creationId xmlns:a16="http://schemas.microsoft.com/office/drawing/2014/main" id="{E28D2275-2B85-4187-B6DE-28688E4D0FB4}"/>
              </a:ext>
            </a:extLst>
          </p:cNvPr>
          <p:cNvSpPr/>
          <p:nvPr/>
        </p:nvSpPr>
        <p:spPr>
          <a:xfrm>
            <a:off x="10686836" y="55283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5" name="Oval 174">
            <a:extLst>
              <a:ext uri="{FF2B5EF4-FFF2-40B4-BE49-F238E27FC236}">
                <a16:creationId xmlns:a16="http://schemas.microsoft.com/office/drawing/2014/main" id="{C1B4A5A5-A83E-4B14-BB5A-FB251BE60F41}"/>
              </a:ext>
            </a:extLst>
          </p:cNvPr>
          <p:cNvSpPr/>
          <p:nvPr/>
        </p:nvSpPr>
        <p:spPr>
          <a:xfrm>
            <a:off x="9989481" y="43832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6" name="Oval 175">
            <a:extLst>
              <a:ext uri="{FF2B5EF4-FFF2-40B4-BE49-F238E27FC236}">
                <a16:creationId xmlns:a16="http://schemas.microsoft.com/office/drawing/2014/main" id="{FCF3EFF2-A221-44FC-8085-03B98A12F71E}"/>
              </a:ext>
            </a:extLst>
          </p:cNvPr>
          <p:cNvSpPr/>
          <p:nvPr/>
        </p:nvSpPr>
        <p:spPr>
          <a:xfrm>
            <a:off x="10686836" y="59100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7" name="Oval 176">
            <a:extLst>
              <a:ext uri="{FF2B5EF4-FFF2-40B4-BE49-F238E27FC236}">
                <a16:creationId xmlns:a16="http://schemas.microsoft.com/office/drawing/2014/main" id="{8A565161-804B-491A-A641-4930A31BFCC3}"/>
              </a:ext>
            </a:extLst>
          </p:cNvPr>
          <p:cNvSpPr/>
          <p:nvPr/>
        </p:nvSpPr>
        <p:spPr>
          <a:xfrm>
            <a:off x="9989481" y="47649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8" name="Oval 177">
            <a:extLst>
              <a:ext uri="{FF2B5EF4-FFF2-40B4-BE49-F238E27FC236}">
                <a16:creationId xmlns:a16="http://schemas.microsoft.com/office/drawing/2014/main" id="{79590BEC-7970-47D2-AE05-4DE4324B51D6}"/>
              </a:ext>
            </a:extLst>
          </p:cNvPr>
          <p:cNvSpPr/>
          <p:nvPr/>
        </p:nvSpPr>
        <p:spPr>
          <a:xfrm>
            <a:off x="9989481" y="51466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79" name="Oval 178">
            <a:extLst>
              <a:ext uri="{FF2B5EF4-FFF2-40B4-BE49-F238E27FC236}">
                <a16:creationId xmlns:a16="http://schemas.microsoft.com/office/drawing/2014/main" id="{0AB31CFD-4AE5-4CFD-9B50-DB771DF25357}"/>
              </a:ext>
            </a:extLst>
          </p:cNvPr>
          <p:cNvSpPr/>
          <p:nvPr/>
        </p:nvSpPr>
        <p:spPr>
          <a:xfrm>
            <a:off x="9989481" y="55283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0" name="Oval 179">
            <a:extLst>
              <a:ext uri="{FF2B5EF4-FFF2-40B4-BE49-F238E27FC236}">
                <a16:creationId xmlns:a16="http://schemas.microsoft.com/office/drawing/2014/main" id="{13910AC6-3300-4FB4-ACC8-75C80C4CEA39}"/>
              </a:ext>
            </a:extLst>
          </p:cNvPr>
          <p:cNvSpPr/>
          <p:nvPr/>
        </p:nvSpPr>
        <p:spPr>
          <a:xfrm>
            <a:off x="9992466" y="6291740"/>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1" name="Oval 180">
            <a:extLst>
              <a:ext uri="{FF2B5EF4-FFF2-40B4-BE49-F238E27FC236}">
                <a16:creationId xmlns:a16="http://schemas.microsoft.com/office/drawing/2014/main" id="{38C3BAD2-803D-4CEA-B055-886E2F86DC75}"/>
              </a:ext>
            </a:extLst>
          </p:cNvPr>
          <p:cNvSpPr/>
          <p:nvPr/>
        </p:nvSpPr>
        <p:spPr>
          <a:xfrm>
            <a:off x="9989481" y="59100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2" name="Oval 181">
            <a:extLst>
              <a:ext uri="{FF2B5EF4-FFF2-40B4-BE49-F238E27FC236}">
                <a16:creationId xmlns:a16="http://schemas.microsoft.com/office/drawing/2014/main" id="{E3F128C8-EB9A-4BC3-A068-E6B69B1CEA01}"/>
              </a:ext>
            </a:extLst>
          </p:cNvPr>
          <p:cNvSpPr/>
          <p:nvPr/>
        </p:nvSpPr>
        <p:spPr>
          <a:xfrm>
            <a:off x="3912019" y="17308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3" name="Oval 182">
            <a:extLst>
              <a:ext uri="{FF2B5EF4-FFF2-40B4-BE49-F238E27FC236}">
                <a16:creationId xmlns:a16="http://schemas.microsoft.com/office/drawing/2014/main" id="{0DB4F3E1-86FC-491F-82A2-EABCE27D93F8}"/>
              </a:ext>
            </a:extLst>
          </p:cNvPr>
          <p:cNvSpPr/>
          <p:nvPr/>
        </p:nvSpPr>
        <p:spPr>
          <a:xfrm>
            <a:off x="3909030" y="21125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4" name="Oval 183">
            <a:extLst>
              <a:ext uri="{FF2B5EF4-FFF2-40B4-BE49-F238E27FC236}">
                <a16:creationId xmlns:a16="http://schemas.microsoft.com/office/drawing/2014/main" id="{CF51A050-95B1-4312-BB07-EF6F83025237}"/>
              </a:ext>
            </a:extLst>
          </p:cNvPr>
          <p:cNvSpPr/>
          <p:nvPr/>
        </p:nvSpPr>
        <p:spPr>
          <a:xfrm>
            <a:off x="3907907" y="28759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5" name="Oval 184">
            <a:extLst>
              <a:ext uri="{FF2B5EF4-FFF2-40B4-BE49-F238E27FC236}">
                <a16:creationId xmlns:a16="http://schemas.microsoft.com/office/drawing/2014/main" id="{874E3319-0694-46D9-8F04-B717E30F24BC}"/>
              </a:ext>
            </a:extLst>
          </p:cNvPr>
          <p:cNvSpPr/>
          <p:nvPr/>
        </p:nvSpPr>
        <p:spPr>
          <a:xfrm>
            <a:off x="3915004" y="24942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6" name="Oval 185">
            <a:extLst>
              <a:ext uri="{FF2B5EF4-FFF2-40B4-BE49-F238E27FC236}">
                <a16:creationId xmlns:a16="http://schemas.microsoft.com/office/drawing/2014/main" id="{E1B5F187-864F-470B-ABCA-8D478C1EB040}"/>
              </a:ext>
            </a:extLst>
          </p:cNvPr>
          <p:cNvSpPr/>
          <p:nvPr/>
        </p:nvSpPr>
        <p:spPr>
          <a:xfrm>
            <a:off x="3912019" y="32576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7" name="Oval 186">
            <a:extLst>
              <a:ext uri="{FF2B5EF4-FFF2-40B4-BE49-F238E27FC236}">
                <a16:creationId xmlns:a16="http://schemas.microsoft.com/office/drawing/2014/main" id="{32086411-1A89-4B0E-9DD5-B9A0B0C5DBAB}"/>
              </a:ext>
            </a:extLst>
          </p:cNvPr>
          <p:cNvSpPr/>
          <p:nvPr/>
        </p:nvSpPr>
        <p:spPr>
          <a:xfrm>
            <a:off x="3912019" y="36393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8" name="Oval 187">
            <a:extLst>
              <a:ext uri="{FF2B5EF4-FFF2-40B4-BE49-F238E27FC236}">
                <a16:creationId xmlns:a16="http://schemas.microsoft.com/office/drawing/2014/main" id="{9A61C277-1D01-495F-8EF3-6A7543FDC148}"/>
              </a:ext>
            </a:extLst>
          </p:cNvPr>
          <p:cNvSpPr/>
          <p:nvPr/>
        </p:nvSpPr>
        <p:spPr>
          <a:xfrm>
            <a:off x="3912019" y="44027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89" name="Oval 188">
            <a:extLst>
              <a:ext uri="{FF2B5EF4-FFF2-40B4-BE49-F238E27FC236}">
                <a16:creationId xmlns:a16="http://schemas.microsoft.com/office/drawing/2014/main" id="{4E7C8599-B862-4FE4-8505-4B99430C771D}"/>
              </a:ext>
            </a:extLst>
          </p:cNvPr>
          <p:cNvSpPr/>
          <p:nvPr/>
        </p:nvSpPr>
        <p:spPr>
          <a:xfrm>
            <a:off x="3912019" y="40210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0" name="Oval 189">
            <a:extLst>
              <a:ext uri="{FF2B5EF4-FFF2-40B4-BE49-F238E27FC236}">
                <a16:creationId xmlns:a16="http://schemas.microsoft.com/office/drawing/2014/main" id="{397A5CF5-4BED-468C-A22E-65750C826CDF}"/>
              </a:ext>
            </a:extLst>
          </p:cNvPr>
          <p:cNvSpPr/>
          <p:nvPr/>
        </p:nvSpPr>
        <p:spPr>
          <a:xfrm>
            <a:off x="3912019" y="47844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1" name="Oval 190">
            <a:extLst>
              <a:ext uri="{FF2B5EF4-FFF2-40B4-BE49-F238E27FC236}">
                <a16:creationId xmlns:a16="http://schemas.microsoft.com/office/drawing/2014/main" id="{D52BFE30-7B44-4BFB-8DCF-FD7B2B938419}"/>
              </a:ext>
            </a:extLst>
          </p:cNvPr>
          <p:cNvSpPr/>
          <p:nvPr/>
        </p:nvSpPr>
        <p:spPr>
          <a:xfrm>
            <a:off x="3912019" y="51661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2" name="Oval 191">
            <a:extLst>
              <a:ext uri="{FF2B5EF4-FFF2-40B4-BE49-F238E27FC236}">
                <a16:creationId xmlns:a16="http://schemas.microsoft.com/office/drawing/2014/main" id="{8E6DF0E8-4C77-41EA-ADAB-07B6E5826164}"/>
              </a:ext>
            </a:extLst>
          </p:cNvPr>
          <p:cNvSpPr/>
          <p:nvPr/>
        </p:nvSpPr>
        <p:spPr>
          <a:xfrm>
            <a:off x="3912019" y="55478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3" name="Oval 192">
            <a:extLst>
              <a:ext uri="{FF2B5EF4-FFF2-40B4-BE49-F238E27FC236}">
                <a16:creationId xmlns:a16="http://schemas.microsoft.com/office/drawing/2014/main" id="{4AB55BFE-FC4A-4C6D-8E8D-4EE5C195E981}"/>
              </a:ext>
            </a:extLst>
          </p:cNvPr>
          <p:cNvSpPr/>
          <p:nvPr/>
        </p:nvSpPr>
        <p:spPr>
          <a:xfrm>
            <a:off x="3915004" y="6311257"/>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4" name="Oval 193">
            <a:extLst>
              <a:ext uri="{FF2B5EF4-FFF2-40B4-BE49-F238E27FC236}">
                <a16:creationId xmlns:a16="http://schemas.microsoft.com/office/drawing/2014/main" id="{BF861293-5BE2-41F8-9244-9FBFD9878649}"/>
              </a:ext>
            </a:extLst>
          </p:cNvPr>
          <p:cNvSpPr/>
          <p:nvPr/>
        </p:nvSpPr>
        <p:spPr>
          <a:xfrm>
            <a:off x="3912019" y="592955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5" name="Oval 194">
            <a:extLst>
              <a:ext uri="{FF2B5EF4-FFF2-40B4-BE49-F238E27FC236}">
                <a16:creationId xmlns:a16="http://schemas.microsoft.com/office/drawing/2014/main" id="{DBC04630-3CE6-4B67-9AC0-3CCC3388860C}"/>
              </a:ext>
            </a:extLst>
          </p:cNvPr>
          <p:cNvSpPr/>
          <p:nvPr/>
        </p:nvSpPr>
        <p:spPr>
          <a:xfrm>
            <a:off x="10706385" y="629173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6" name="Oval 195">
            <a:extLst>
              <a:ext uri="{FF2B5EF4-FFF2-40B4-BE49-F238E27FC236}">
                <a16:creationId xmlns:a16="http://schemas.microsoft.com/office/drawing/2014/main" id="{7CD7AF2D-4369-4BC4-88E5-002EE7ACDF87}"/>
              </a:ext>
            </a:extLst>
          </p:cNvPr>
          <p:cNvSpPr/>
          <p:nvPr/>
        </p:nvSpPr>
        <p:spPr>
          <a:xfrm>
            <a:off x="11459805" y="5910042"/>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7" name="Oval 196">
            <a:extLst>
              <a:ext uri="{FF2B5EF4-FFF2-40B4-BE49-F238E27FC236}">
                <a16:creationId xmlns:a16="http://schemas.microsoft.com/office/drawing/2014/main" id="{0E1E274A-BBFB-4F4D-938C-F40D59E88E6C}"/>
              </a:ext>
            </a:extLst>
          </p:cNvPr>
          <p:cNvSpPr/>
          <p:nvPr/>
        </p:nvSpPr>
        <p:spPr>
          <a:xfrm>
            <a:off x="11479354" y="6291739"/>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8" name="Oval 197">
            <a:extLst>
              <a:ext uri="{FF2B5EF4-FFF2-40B4-BE49-F238E27FC236}">
                <a16:creationId xmlns:a16="http://schemas.microsoft.com/office/drawing/2014/main" id="{E3CA5201-3768-4651-956C-FFECE0891EAD}"/>
              </a:ext>
            </a:extLst>
          </p:cNvPr>
          <p:cNvSpPr/>
          <p:nvPr/>
        </p:nvSpPr>
        <p:spPr>
          <a:xfrm>
            <a:off x="10676721" y="4021057"/>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
        <p:nvSpPr>
          <p:cNvPr id="199" name="Oval 198">
            <a:extLst>
              <a:ext uri="{FF2B5EF4-FFF2-40B4-BE49-F238E27FC236}">
                <a16:creationId xmlns:a16="http://schemas.microsoft.com/office/drawing/2014/main" id="{07CE8D4E-C165-4497-B10A-B5D4C4E16F3A}"/>
              </a:ext>
            </a:extLst>
          </p:cNvPr>
          <p:cNvSpPr/>
          <p:nvPr/>
        </p:nvSpPr>
        <p:spPr>
          <a:xfrm>
            <a:off x="9989481" y="4021057"/>
            <a:ext cx="274918" cy="215153"/>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57755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6">
            <a:extLst>
              <a:ext uri="{FF2B5EF4-FFF2-40B4-BE49-F238E27FC236}">
                <a16:creationId xmlns:a16="http://schemas.microsoft.com/office/drawing/2014/main" id="{DA182162-B517-4B41-B039-339F87FAE1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8">
            <a:extLst>
              <a:ext uri="{FF2B5EF4-FFF2-40B4-BE49-F238E27FC236}">
                <a16:creationId xmlns:a16="http://schemas.microsoft.com/office/drawing/2014/main" id="{EF608E55-EBC6-4977-B112-7075FC8F6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744" y="908054"/>
            <a:ext cx="7239406" cy="497061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useBgFill="1">
        <p:nvSpPr>
          <p:cNvPr id="7" name="Rectangle 6">
            <a:extLst>
              <a:ext uri="{FF2B5EF4-FFF2-40B4-BE49-F238E27FC236}">
                <a16:creationId xmlns:a16="http://schemas.microsoft.com/office/drawing/2014/main" id="{39171204-6A50-40E1-B631-84CEDFC939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6C973F6-5187-412F-AACC-6E3FF8A6A1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28" y="496959"/>
            <a:ext cx="1106164" cy="585973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D11AE14F-1B7E-41E6-B579-2F71D13503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856" y="496958"/>
            <a:ext cx="9961047" cy="367807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DDAE3E2-E409-4D57-B872-13B6176625DF}"/>
              </a:ext>
            </a:extLst>
          </p:cNvPr>
          <p:cNvSpPr>
            <a:spLocks noGrp="1"/>
          </p:cNvSpPr>
          <p:nvPr>
            <p:ph type="ctrTitle"/>
          </p:nvPr>
        </p:nvSpPr>
        <p:spPr>
          <a:xfrm>
            <a:off x="1159565" y="1170968"/>
            <a:ext cx="6446386" cy="4474770"/>
          </a:xfrm>
        </p:spPr>
        <p:txBody>
          <a:bodyPr anchor="ctr">
            <a:normAutofit/>
          </a:bodyPr>
          <a:lstStyle/>
          <a:p>
            <a:pPr algn="r"/>
            <a:r>
              <a:rPr lang="en-GB" sz="6000">
                <a:solidFill>
                  <a:srgbClr val="FFFFFF"/>
                </a:solidFill>
              </a:rPr>
              <a:t>The future for the role</a:t>
            </a:r>
          </a:p>
        </p:txBody>
      </p:sp>
      <p:sp>
        <p:nvSpPr>
          <p:cNvPr id="26" name="Rectangle 10">
            <a:extLst>
              <a:ext uri="{FF2B5EF4-FFF2-40B4-BE49-F238E27FC236}">
                <a16:creationId xmlns:a16="http://schemas.microsoft.com/office/drawing/2014/main" id="{A2F92874-EB6E-497E-88EA-BC2A8F551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8" y="908054"/>
            <a:ext cx="3378706" cy="497061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12">
            <a:extLst>
              <a:ext uri="{FF2B5EF4-FFF2-40B4-BE49-F238E27FC236}">
                <a16:creationId xmlns:a16="http://schemas.microsoft.com/office/drawing/2014/main" id="{8BEF4DBE-A60E-4AAE-9D62-1147461CD5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745" y="751211"/>
            <a:ext cx="7242048"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14">
            <a:extLst>
              <a:ext uri="{FF2B5EF4-FFF2-40B4-BE49-F238E27FC236}">
                <a16:creationId xmlns:a16="http://schemas.microsoft.com/office/drawing/2014/main" id="{33955649-790D-4997-9D50-C1D8E32C1B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54768"/>
            <a:ext cx="33832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18839B1D-4A8C-403C-9D1B-B83CF1DB6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5745" y="5946475"/>
            <a:ext cx="7242048"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18">
            <a:extLst>
              <a:ext uri="{FF2B5EF4-FFF2-40B4-BE49-F238E27FC236}">
                <a16:creationId xmlns:a16="http://schemas.microsoft.com/office/drawing/2014/main" id="{19818AF9-99F4-4DD9-A3EB-0A3477509A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5950032"/>
            <a:ext cx="338328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752BB805-F7B7-4B80-A1C5-385D4DAF7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12789" y="4284212"/>
            <a:ext cx="9961115" cy="2072481"/>
          </a:xfrm>
          <a:prstGeom prst="rect">
            <a:avLst/>
          </a:prstGeom>
          <a:solidFill>
            <a:srgbClr val="6C7781">
              <a:alpha val="80000"/>
            </a:srgb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161182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39D6-E936-4367-8732-49B8E48DAF33}"/>
              </a:ext>
            </a:extLst>
          </p:cNvPr>
          <p:cNvSpPr>
            <a:spLocks noGrp="1"/>
          </p:cNvSpPr>
          <p:nvPr>
            <p:ph type="title"/>
          </p:nvPr>
        </p:nvSpPr>
        <p:spPr/>
        <p:txBody>
          <a:bodyPr/>
          <a:lstStyle/>
          <a:p>
            <a:r>
              <a:rPr lang="en-GB" dirty="0"/>
              <a:t>Do any of these sound familiar? </a:t>
            </a:r>
          </a:p>
        </p:txBody>
      </p:sp>
      <p:sp>
        <p:nvSpPr>
          <p:cNvPr id="6" name="Rectangle 5">
            <a:extLst>
              <a:ext uri="{FF2B5EF4-FFF2-40B4-BE49-F238E27FC236}">
                <a16:creationId xmlns:a16="http://schemas.microsoft.com/office/drawing/2014/main" id="{62001C15-FE87-41B4-B4F1-D31044CD660A}"/>
              </a:ext>
            </a:extLst>
          </p:cNvPr>
          <p:cNvSpPr/>
          <p:nvPr/>
        </p:nvSpPr>
        <p:spPr>
          <a:xfrm>
            <a:off x="914400" y="2822881"/>
            <a:ext cx="6096000" cy="461665"/>
          </a:xfrm>
          <a:prstGeom prst="rect">
            <a:avLst/>
          </a:prstGeom>
        </p:spPr>
        <p:txBody>
          <a:bodyPr>
            <a:spAutoFit/>
          </a:bodyPr>
          <a:lstStyle/>
          <a:p>
            <a:r>
              <a:rPr lang="en-GB" sz="2400" dirty="0">
                <a:latin typeface="Segoe UI" panose="020B0502040204020203" pitchFamily="34" charset="0"/>
              </a:rPr>
              <a:t>💬 </a:t>
            </a:r>
            <a:r>
              <a:rPr lang="en-GB" sz="2400" dirty="0"/>
              <a:t>We are Agile, we don’t need a BA</a:t>
            </a:r>
          </a:p>
        </p:txBody>
      </p:sp>
      <p:sp>
        <p:nvSpPr>
          <p:cNvPr id="7" name="Rectangle 6">
            <a:extLst>
              <a:ext uri="{FF2B5EF4-FFF2-40B4-BE49-F238E27FC236}">
                <a16:creationId xmlns:a16="http://schemas.microsoft.com/office/drawing/2014/main" id="{7E7FBF5B-D4A5-4321-B5AC-C54A606D0C29}"/>
              </a:ext>
            </a:extLst>
          </p:cNvPr>
          <p:cNvSpPr/>
          <p:nvPr/>
        </p:nvSpPr>
        <p:spPr>
          <a:xfrm>
            <a:off x="5033749" y="2011243"/>
            <a:ext cx="6805684" cy="461665"/>
          </a:xfrm>
          <a:prstGeom prst="rect">
            <a:avLst/>
          </a:prstGeom>
        </p:spPr>
        <p:txBody>
          <a:bodyPr wrap="square">
            <a:spAutoFit/>
          </a:bodyPr>
          <a:lstStyle/>
          <a:p>
            <a:r>
              <a:rPr lang="en-GB" sz="2400" dirty="0">
                <a:latin typeface="Segoe UI" panose="020B0502040204020203" pitchFamily="34" charset="0"/>
              </a:rPr>
              <a:t>💬 </a:t>
            </a:r>
            <a:r>
              <a:rPr lang="en-GB" sz="2400" dirty="0"/>
              <a:t>Will Product owners replace the need for a BA?</a:t>
            </a:r>
          </a:p>
        </p:txBody>
      </p:sp>
      <p:sp>
        <p:nvSpPr>
          <p:cNvPr id="8" name="Rectangle 7">
            <a:extLst>
              <a:ext uri="{FF2B5EF4-FFF2-40B4-BE49-F238E27FC236}">
                <a16:creationId xmlns:a16="http://schemas.microsoft.com/office/drawing/2014/main" id="{8ABF2C97-61F1-488A-A21C-135ADEB811A4}"/>
              </a:ext>
            </a:extLst>
          </p:cNvPr>
          <p:cNvSpPr/>
          <p:nvPr/>
        </p:nvSpPr>
        <p:spPr>
          <a:xfrm>
            <a:off x="5033749" y="3607711"/>
            <a:ext cx="6096000" cy="1200329"/>
          </a:xfrm>
          <a:prstGeom prst="rect">
            <a:avLst/>
          </a:prstGeom>
        </p:spPr>
        <p:txBody>
          <a:bodyPr>
            <a:spAutoFit/>
          </a:bodyPr>
          <a:lstStyle/>
          <a:p>
            <a:r>
              <a:rPr lang="en-GB" sz="2400" dirty="0">
                <a:latin typeface="Segoe UI" panose="020B0502040204020203" pitchFamily="34" charset="0"/>
              </a:rPr>
              <a:t>💬 </a:t>
            </a:r>
            <a:r>
              <a:rPr lang="en-GB" sz="2400" dirty="0"/>
              <a:t>We don’t need Bas we can just build stuff, it’s much quicker and easier</a:t>
            </a:r>
          </a:p>
          <a:p>
            <a:endParaRPr lang="en-GB" sz="2400" dirty="0">
              <a:latin typeface="Segoe UI" panose="020B0502040204020203" pitchFamily="34" charset="0"/>
            </a:endParaRPr>
          </a:p>
        </p:txBody>
      </p:sp>
      <p:sp>
        <p:nvSpPr>
          <p:cNvPr id="9" name="Rectangle 8">
            <a:extLst>
              <a:ext uri="{FF2B5EF4-FFF2-40B4-BE49-F238E27FC236}">
                <a16:creationId xmlns:a16="http://schemas.microsoft.com/office/drawing/2014/main" id="{1442BDFB-8268-400A-A6FE-C08AC7EB3C74}"/>
              </a:ext>
            </a:extLst>
          </p:cNvPr>
          <p:cNvSpPr/>
          <p:nvPr/>
        </p:nvSpPr>
        <p:spPr>
          <a:xfrm>
            <a:off x="1487606" y="4812339"/>
            <a:ext cx="6096000" cy="1200329"/>
          </a:xfrm>
          <a:prstGeom prst="rect">
            <a:avLst/>
          </a:prstGeom>
        </p:spPr>
        <p:txBody>
          <a:bodyPr>
            <a:spAutoFit/>
          </a:bodyPr>
          <a:lstStyle/>
          <a:p>
            <a:r>
              <a:rPr lang="en-GB" sz="2400" dirty="0">
                <a:latin typeface="Segoe UI" panose="020B0502040204020203" pitchFamily="34" charset="0"/>
              </a:rPr>
              <a:t>💬 </a:t>
            </a:r>
            <a:r>
              <a:rPr lang="en-GB" sz="2400" dirty="0"/>
              <a:t>They spend far too long writing things down</a:t>
            </a:r>
          </a:p>
          <a:p>
            <a:endParaRPr lang="en-GB" sz="2400" dirty="0">
              <a:latin typeface="Segoe UI" panose="020B0502040204020203" pitchFamily="34" charset="0"/>
            </a:endParaRPr>
          </a:p>
        </p:txBody>
      </p:sp>
      <p:sp>
        <p:nvSpPr>
          <p:cNvPr id="10" name="Rectangle 9">
            <a:extLst>
              <a:ext uri="{FF2B5EF4-FFF2-40B4-BE49-F238E27FC236}">
                <a16:creationId xmlns:a16="http://schemas.microsoft.com/office/drawing/2014/main" id="{D2251013-978A-4694-BFA0-12BAED923A56}"/>
              </a:ext>
            </a:extLst>
          </p:cNvPr>
          <p:cNvSpPr/>
          <p:nvPr/>
        </p:nvSpPr>
        <p:spPr>
          <a:xfrm>
            <a:off x="6621440" y="5435705"/>
            <a:ext cx="6096000" cy="461665"/>
          </a:xfrm>
          <a:prstGeom prst="rect">
            <a:avLst/>
          </a:prstGeom>
        </p:spPr>
        <p:txBody>
          <a:bodyPr>
            <a:spAutoFit/>
          </a:bodyPr>
          <a:lstStyle/>
          <a:p>
            <a:r>
              <a:rPr lang="en-GB" sz="2400" dirty="0">
                <a:latin typeface="Segoe UI" panose="020B0502040204020203" pitchFamily="34" charset="0"/>
              </a:rPr>
              <a:t>💬 </a:t>
            </a:r>
            <a:r>
              <a:rPr lang="en-GB" sz="2400" dirty="0"/>
              <a:t>They aren’t technical</a:t>
            </a:r>
          </a:p>
        </p:txBody>
      </p:sp>
    </p:spTree>
    <p:extLst>
      <p:ext uri="{BB962C8B-B14F-4D97-AF65-F5344CB8AC3E}">
        <p14:creationId xmlns:p14="http://schemas.microsoft.com/office/powerpoint/2010/main" val="912000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90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220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50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110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Lst>
  </p:timing>
</p:sld>
</file>

<file path=ppt/theme/theme1.xml><?xml version="1.0" encoding="utf-8"?>
<a:theme xmlns:a="http://schemas.openxmlformats.org/drawingml/2006/main" name="DividendVTI">
  <a:themeElements>
    <a:clrScheme name="Aspect">
      <a:dk1>
        <a:sysClr val="windowText" lastClr="000000"/>
      </a:dk1>
      <a:lt1>
        <a:sysClr val="window" lastClr="FFFFFF"/>
      </a:lt1>
      <a:dk2>
        <a:srgbClr val="585753"/>
      </a:dk2>
      <a:lt2>
        <a:srgbClr val="EBDDC3"/>
      </a:lt2>
      <a:accent1>
        <a:srgbClr val="71B9E4"/>
      </a:accent1>
      <a:accent2>
        <a:srgbClr val="E25D3C"/>
      </a:accent2>
      <a:accent3>
        <a:srgbClr val="BDB59D"/>
      </a:accent3>
      <a:accent4>
        <a:srgbClr val="A5AB81"/>
      </a:accent4>
      <a:accent5>
        <a:srgbClr val="7BA79D"/>
      </a:accent5>
      <a:accent6>
        <a:srgbClr val="968C8C"/>
      </a:accent6>
      <a:hlink>
        <a:srgbClr val="F7B615"/>
      </a:hlink>
      <a:folHlink>
        <a:srgbClr val="704404"/>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56C3F92-CC28-42D8-BF09-0770755510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A6D3478-2986-4664-940C-67E0CAA21E04}">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B116C154-5A0F-4CDC-8C15-D2E21584649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1877</Words>
  <Application>Microsoft Office PowerPoint</Application>
  <PresentationFormat>Widescreen</PresentationFormat>
  <Paragraphs>155</Paragraphs>
  <Slides>11</Slides>
  <Notes>11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Calibri</vt:lpstr>
      <vt:lpstr>Franklin Gothic Book</vt:lpstr>
      <vt:lpstr>Franklin Gothic Demi</vt:lpstr>
      <vt:lpstr>Segoe UI</vt:lpstr>
      <vt:lpstr>Wingdings 2</vt:lpstr>
      <vt:lpstr>DividendVTI</vt:lpstr>
      <vt:lpstr>The changing face of Business Analysis in a digital world</vt:lpstr>
      <vt:lpstr>What is digital?</vt:lpstr>
      <vt:lpstr>What is a ba?</vt:lpstr>
      <vt:lpstr>What did you do before you became a BA?</vt:lpstr>
      <vt:lpstr>What does the future hold? What would you like to be doing in 10 years?</vt:lpstr>
      <vt:lpstr>My Journey: before, during and after being a BA</vt:lpstr>
      <vt:lpstr>My Journey: before, during and after being a BA</vt:lpstr>
      <vt:lpstr>The future for the role</vt:lpstr>
      <vt:lpstr>Do any of these sound familiar? </vt:lpstr>
      <vt:lpstr>Skills Needed to build digital solutions</vt:lpstr>
      <vt:lpstr>You can have a nice holiday in France without speaking French, But would you spend € 100k+ if you didn’t speak the language?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2020-05-19T11:28:32Z</dcterms:created>
  <dcterms:modified xsi:type="dcterms:W3CDTF">2020-05-21T17:15:08Z</dcterms:modified>
</cp:coreProperties>
</file>